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8288000" cy="10287000"/>
  <p:notesSz cx="6858000" cy="9144000"/>
  <p:embeddedFontLst>
    <p:embeddedFont>
      <p:font typeface="Arimo" panose="020B0604020202020204" charset="0"/>
      <p:regular r:id="rId43"/>
    </p:embeddedFont>
    <p:embeddedFont>
      <p:font typeface="Avenir" panose="020B0604020202020204" charset="0"/>
      <p:regular r:id="rId44"/>
    </p:embeddedFont>
    <p:embeddedFont>
      <p:font typeface="Avenir Bold" panose="020B0604020202020204" charset="0"/>
      <p:regular r:id="rId45"/>
    </p:embeddedFont>
    <p:embeddedFont>
      <p:font typeface="Calibri" panose="020F0502020204030204" pitchFamily="34" charset="0"/>
      <p:regular r:id="rId46"/>
      <p:bold r:id="rId47"/>
      <p:italic r:id="rId48"/>
      <p:boldItalic r:id="rId49"/>
    </p:embeddedFont>
    <p:embeddedFont>
      <p:font typeface="Calibri (MS)" panose="020B0604020202020204" charset="0"/>
      <p:regular r:id="rId50"/>
    </p:embeddedFont>
    <p:embeddedFont>
      <p:font typeface="Inter" panose="020B0604020202020204" charset="0"/>
      <p:regular r:id="rId51"/>
    </p:embeddedFont>
    <p:embeddedFont>
      <p:font typeface="Inter Bold" panose="020B0604020202020204" charset="0"/>
      <p:regular r:id="rId52"/>
    </p:embeddedFont>
    <p:embeddedFont>
      <p:font typeface="Raleway Heavy" panose="020B0604020202020204" charset="0"/>
      <p:regular r:id="rId53"/>
    </p:embeddedFont>
    <p:embeddedFont>
      <p:font typeface="Roboto Bold" panose="020B0604020202020204" charset="0"/>
      <p:regular r:id="rId54"/>
    </p:embeddedFont>
    <p:embeddedFont>
      <p:font typeface="Telegraf" panose="020B0604020202020204" charset="0"/>
      <p:regular r:id="rId55"/>
    </p:embeddedFont>
    <p:embeddedFont>
      <p:font typeface="TT Rounds Condensed Bold" panose="020B0604020202020204" charset="0"/>
      <p:regular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1" d="100"/>
          <a:sy n="41" d="100"/>
        </p:scale>
        <p:origin x="82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10" Type="http://schemas.openxmlformats.org/officeDocument/2006/relationships/image" Target="../media/image59.jpeg"/><Relationship Id="rId4" Type="http://schemas.openxmlformats.org/officeDocument/2006/relationships/image" Target="../media/image53.jpeg"/><Relationship Id="rId9" Type="http://schemas.openxmlformats.org/officeDocument/2006/relationships/image" Target="../media/image58.jpeg"/></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10" Type="http://schemas.openxmlformats.org/officeDocument/2006/relationships/image" Target="../media/image68.jpeg"/><Relationship Id="rId4" Type="http://schemas.openxmlformats.org/officeDocument/2006/relationships/image" Target="../media/image62.jpeg"/><Relationship Id="rId9" Type="http://schemas.openxmlformats.org/officeDocument/2006/relationships/image" Target="../media/image67.jpeg"/></Relationships>
</file>

<file path=ppt/slides/_rels/slide38.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10" Type="http://schemas.openxmlformats.org/officeDocument/2006/relationships/image" Target="../media/image71.jpeg"/><Relationship Id="rId4" Type="http://schemas.openxmlformats.org/officeDocument/2006/relationships/image" Target="../media/image62.jpeg"/><Relationship Id="rId9" Type="http://schemas.openxmlformats.org/officeDocument/2006/relationships/image" Target="../media/image70.jpeg"/></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r>
              <a:rPr lang="en-US" dirty="0"/>
              <a:t> </a:t>
            </a:r>
            <a:endParaRPr lang="en-NG" dirty="0"/>
          </a:p>
        </p:txBody>
      </p:sp>
      <p:grpSp>
        <p:nvGrpSpPr>
          <p:cNvPr id="3" name="Group 3"/>
          <p:cNvGrpSpPr/>
          <p:nvPr/>
        </p:nvGrpSpPr>
        <p:grpSpPr>
          <a:xfrm>
            <a:off x="859488" y="781764"/>
            <a:ext cx="1152192" cy="1217171"/>
            <a:chOff x="0" y="0"/>
            <a:chExt cx="1536256" cy="1622895"/>
          </a:xfrm>
        </p:grpSpPr>
        <p:sp>
          <p:nvSpPr>
            <p:cNvPr id="4" name="Freeform 4"/>
            <p:cNvSpPr/>
            <p:nvPr/>
          </p:nvSpPr>
          <p:spPr>
            <a:xfrm>
              <a:off x="0" y="0"/>
              <a:ext cx="1536192" cy="1622933"/>
            </a:xfrm>
            <a:custGeom>
              <a:avLst/>
              <a:gdLst/>
              <a:ahLst/>
              <a:cxnLst/>
              <a:rect l="l" t="t" r="r" b="b"/>
              <a:pathLst>
                <a:path w="1536192" h="1622933">
                  <a:moveTo>
                    <a:pt x="0" y="0"/>
                  </a:moveTo>
                  <a:lnTo>
                    <a:pt x="1536192" y="0"/>
                  </a:lnTo>
                  <a:lnTo>
                    <a:pt x="1536192" y="1622933"/>
                  </a:lnTo>
                  <a:lnTo>
                    <a:pt x="0" y="1622933"/>
                  </a:lnTo>
                  <a:lnTo>
                    <a:pt x="0" y="0"/>
                  </a:lnTo>
                  <a:close/>
                </a:path>
              </a:pathLst>
            </a:custGeom>
            <a:blipFill>
              <a:blip r:embed="rId3"/>
              <a:stretch>
                <a:fillRect t="-21173" r="-4" b="-21171"/>
              </a:stretch>
            </a:blipFill>
          </p:spPr>
        </p:sp>
      </p:grpSp>
      <p:sp>
        <p:nvSpPr>
          <p:cNvPr id="5" name="TextBox 5"/>
          <p:cNvSpPr txBox="1"/>
          <p:nvPr/>
        </p:nvSpPr>
        <p:spPr>
          <a:xfrm>
            <a:off x="990600" y="7651870"/>
            <a:ext cx="9073039" cy="1243930"/>
          </a:xfrm>
          <a:prstGeom prst="rect">
            <a:avLst/>
          </a:prstGeom>
        </p:spPr>
        <p:txBody>
          <a:bodyPr wrap="square" lIns="0" tIns="0" rIns="0" bIns="0" rtlCol="0" anchor="t">
            <a:spAutoFit/>
          </a:bodyPr>
          <a:lstStyle/>
          <a:p>
            <a:pPr algn="l">
              <a:lnSpc>
                <a:spcPts val="7200"/>
              </a:lnSpc>
            </a:pPr>
            <a:r>
              <a:rPr lang="en-US" sz="4800" b="1" dirty="0">
                <a:solidFill>
                  <a:srgbClr val="FFFFFF"/>
                </a:solidFill>
                <a:latin typeface="Avenir Bold"/>
                <a:ea typeface="Avenir Bold"/>
                <a:cs typeface="Avenir Bold"/>
                <a:sym typeface="Avenir Bold"/>
              </a:rPr>
              <a:t>HENRY OKEKE</a:t>
            </a:r>
          </a:p>
          <a:p>
            <a:pPr algn="l">
              <a:lnSpc>
                <a:spcPts val="2520"/>
              </a:lnSpc>
            </a:pPr>
            <a:r>
              <a:rPr lang="en-US" sz="2400" b="1" dirty="0">
                <a:solidFill>
                  <a:srgbClr val="FFFFFF"/>
                </a:solidFill>
                <a:latin typeface="Avenir Bold"/>
                <a:ea typeface="Avenir Bold"/>
                <a:cs typeface="Avenir Bold"/>
                <a:sym typeface="Avenir Bold"/>
              </a:rPr>
              <a:t>FINANCIAL ANALYST.</a:t>
            </a:r>
          </a:p>
        </p:txBody>
      </p:sp>
      <p:sp>
        <p:nvSpPr>
          <p:cNvPr id="6" name="TextBox 6"/>
          <p:cNvSpPr txBox="1"/>
          <p:nvPr/>
        </p:nvSpPr>
        <p:spPr>
          <a:xfrm>
            <a:off x="1371600" y="2380933"/>
            <a:ext cx="11728894" cy="5699958"/>
          </a:xfrm>
          <a:prstGeom prst="rect">
            <a:avLst/>
          </a:prstGeom>
        </p:spPr>
        <p:txBody>
          <a:bodyPr wrap="square" lIns="0" tIns="0" rIns="0" bIns="0" rtlCol="0" anchor="t">
            <a:spAutoFit/>
          </a:bodyPr>
          <a:lstStyle/>
          <a:p>
            <a:pPr algn="just">
              <a:lnSpc>
                <a:spcPts val="3399"/>
              </a:lnSpc>
            </a:pPr>
            <a:r>
              <a:rPr lang="en-US" sz="3399" dirty="0">
                <a:solidFill>
                  <a:srgbClr val="FFFFFF"/>
                </a:solidFill>
                <a:latin typeface="Calibri (MS)"/>
                <a:ea typeface="Calibri (MS)"/>
                <a:cs typeface="Calibri (MS)"/>
                <a:sym typeface="Calibri (MS)"/>
              </a:rPr>
              <a:t>Henry Okeke, popularly known as </a:t>
            </a:r>
            <a:r>
              <a:rPr lang="en-US" sz="3399" dirty="0" err="1">
                <a:solidFill>
                  <a:srgbClr val="FFFFFF"/>
                </a:solidFill>
                <a:latin typeface="Calibri (MS)"/>
                <a:ea typeface="Calibri (MS)"/>
                <a:cs typeface="Calibri (MS)"/>
                <a:sym typeface="Calibri (MS)"/>
              </a:rPr>
              <a:t>HenrySmartMoney</a:t>
            </a:r>
            <a:r>
              <a:rPr lang="en-US" sz="3399" dirty="0">
                <a:solidFill>
                  <a:srgbClr val="FFFFFF"/>
                </a:solidFill>
                <a:latin typeface="Calibri (MS)"/>
                <a:ea typeface="Calibri (MS)"/>
                <a:cs typeface="Calibri (MS)"/>
                <a:sym typeface="Calibri (MS)"/>
              </a:rPr>
              <a:t>, is a copy trading expert, market strategist, and trusted trading mentor with over a decade of experience in the financial markets.</a:t>
            </a:r>
          </a:p>
          <a:p>
            <a:pPr algn="just">
              <a:lnSpc>
                <a:spcPts val="3399"/>
              </a:lnSpc>
            </a:pPr>
            <a:endParaRPr lang="en-US" sz="3399" dirty="0">
              <a:solidFill>
                <a:srgbClr val="FFFFFF"/>
              </a:solidFill>
              <a:latin typeface="Calibri (MS)"/>
              <a:ea typeface="Calibri (MS)"/>
              <a:cs typeface="Calibri (MS)"/>
              <a:sym typeface="Calibri (MS)"/>
            </a:endParaRPr>
          </a:p>
          <a:p>
            <a:pPr algn="just">
              <a:lnSpc>
                <a:spcPts val="3399"/>
              </a:lnSpc>
            </a:pPr>
            <a:r>
              <a:rPr lang="en-US" sz="3399" dirty="0">
                <a:solidFill>
                  <a:srgbClr val="FFFFFF"/>
                </a:solidFill>
                <a:latin typeface="Calibri (MS)"/>
                <a:ea typeface="Calibri (MS)"/>
                <a:cs typeface="Calibri (MS)"/>
                <a:sym typeface="Calibri (MS)"/>
              </a:rPr>
              <a:t>Renowned for delivering data driven market insights, proven trading strategies, and disciplined risk management, Henry has helped traders navigate market opportunities with greater confidence and consistency.</a:t>
            </a:r>
          </a:p>
          <a:p>
            <a:pPr algn="just">
              <a:lnSpc>
                <a:spcPts val="3599"/>
              </a:lnSpc>
            </a:pPr>
            <a:endParaRPr lang="en-US" sz="3399" dirty="0">
              <a:solidFill>
                <a:srgbClr val="FFFFFF"/>
              </a:solidFill>
              <a:latin typeface="Calibri (MS)"/>
              <a:ea typeface="Calibri (MS)"/>
              <a:cs typeface="Calibri (MS)"/>
              <a:sym typeface="Calibri (MS)"/>
            </a:endParaRPr>
          </a:p>
          <a:p>
            <a:pPr algn="just">
              <a:lnSpc>
                <a:spcPts val="3399"/>
              </a:lnSpc>
            </a:pPr>
            <a:r>
              <a:rPr lang="en-US" sz="3399" dirty="0">
                <a:solidFill>
                  <a:srgbClr val="FFFFFF"/>
                </a:solidFill>
                <a:latin typeface="Calibri (MS)"/>
                <a:ea typeface="Calibri (MS)"/>
                <a:cs typeface="Calibri (MS)"/>
                <a:sym typeface="Calibri (MS)"/>
              </a:rPr>
              <a:t>In this session, Henry will share practical strategies and actionable insights to help traders build a smarter approach to the markets and work toward achieving their financial goals.</a:t>
            </a:r>
          </a:p>
          <a:p>
            <a:pPr algn="just">
              <a:lnSpc>
                <a:spcPts val="3399"/>
              </a:lnSpc>
            </a:pPr>
            <a:endParaRPr lang="en-US" sz="3399" dirty="0">
              <a:solidFill>
                <a:srgbClr val="FFFFFF"/>
              </a:solidFill>
              <a:latin typeface="Calibri (MS)"/>
              <a:ea typeface="Calibri (MS)"/>
              <a:cs typeface="Calibri (MS)"/>
              <a:sym typeface="Calibri (MS)"/>
            </a:endParaRPr>
          </a:p>
        </p:txBody>
      </p:sp>
      <p:grpSp>
        <p:nvGrpSpPr>
          <p:cNvPr id="7" name="Group 7"/>
          <p:cNvGrpSpPr/>
          <p:nvPr/>
        </p:nvGrpSpPr>
        <p:grpSpPr>
          <a:xfrm>
            <a:off x="12583565" y="781764"/>
            <a:ext cx="6036777" cy="9660300"/>
            <a:chOff x="0" y="0"/>
            <a:chExt cx="8049031" cy="12880394"/>
          </a:xfrm>
        </p:grpSpPr>
        <p:sp>
          <p:nvSpPr>
            <p:cNvPr id="8" name="Freeform 8"/>
            <p:cNvSpPr/>
            <p:nvPr/>
          </p:nvSpPr>
          <p:spPr>
            <a:xfrm>
              <a:off x="0" y="0"/>
              <a:ext cx="8049006" cy="12880406"/>
            </a:xfrm>
            <a:custGeom>
              <a:avLst/>
              <a:gdLst/>
              <a:ahLst/>
              <a:cxnLst/>
              <a:rect l="l" t="t" r="r" b="b"/>
              <a:pathLst>
                <a:path w="8049006" h="12880406">
                  <a:moveTo>
                    <a:pt x="0" y="0"/>
                  </a:moveTo>
                  <a:lnTo>
                    <a:pt x="8049006" y="0"/>
                  </a:lnTo>
                  <a:lnTo>
                    <a:pt x="8049006" y="12880406"/>
                  </a:lnTo>
                  <a:lnTo>
                    <a:pt x="0" y="12880406"/>
                  </a:lnTo>
                  <a:lnTo>
                    <a:pt x="0" y="0"/>
                  </a:lnTo>
                  <a:close/>
                </a:path>
              </a:pathLst>
            </a:custGeom>
            <a:blipFill>
              <a:blip r:embed="rId4"/>
              <a:stretch>
                <a:fillRect l="-3468" r="-3469"/>
              </a:stretch>
            </a:blipFill>
          </p:spPr>
        </p:sp>
      </p:grpSp>
      <p:sp>
        <p:nvSpPr>
          <p:cNvPr id="9" name="Freeform 9"/>
          <p:cNvSpPr/>
          <p:nvPr/>
        </p:nvSpPr>
        <p:spPr>
          <a:xfrm>
            <a:off x="1181100" y="781764"/>
            <a:ext cx="3333462" cy="1419743"/>
          </a:xfrm>
          <a:custGeom>
            <a:avLst/>
            <a:gdLst/>
            <a:ahLst/>
            <a:cxnLst/>
            <a:rect l="l" t="t" r="r" b="b"/>
            <a:pathLst>
              <a:path w="3333462" h="1419743">
                <a:moveTo>
                  <a:pt x="0" y="0"/>
                </a:moveTo>
                <a:lnTo>
                  <a:pt x="3333462" y="0"/>
                </a:lnTo>
                <a:lnTo>
                  <a:pt x="3333462" y="1419744"/>
                </a:lnTo>
                <a:lnTo>
                  <a:pt x="0" y="1419744"/>
                </a:lnTo>
                <a:lnTo>
                  <a:pt x="0" y="0"/>
                </a:lnTo>
                <a:close/>
              </a:path>
            </a:pathLst>
          </a:custGeom>
          <a:blipFill>
            <a:blip r:embed="rId5"/>
            <a:stretch>
              <a:fillRect r="-55131"/>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6EC8"/>
        </a:solidFill>
        <a:effectLst/>
      </p:bgPr>
    </p:bg>
    <p:spTree>
      <p:nvGrpSpPr>
        <p:cNvPr id="1" name=""/>
        <p:cNvGrpSpPr/>
        <p:nvPr/>
      </p:nvGrpSpPr>
      <p:grpSpPr>
        <a:xfrm>
          <a:off x="0" y="0"/>
          <a:ext cx="0" cy="0"/>
          <a:chOff x="0" y="0"/>
          <a:chExt cx="0" cy="0"/>
        </a:xfrm>
      </p:grpSpPr>
      <p:sp>
        <p:nvSpPr>
          <p:cNvPr id="2" name="Freeform 2"/>
          <p:cNvSpPr/>
          <p:nvPr/>
        </p:nvSpPr>
        <p:spPr>
          <a:xfrm>
            <a:off x="0" y="-307493"/>
            <a:ext cx="18288000" cy="14794872"/>
          </a:xfrm>
          <a:custGeom>
            <a:avLst/>
            <a:gdLst/>
            <a:ahLst/>
            <a:cxnLst/>
            <a:rect l="l" t="t" r="r" b="b"/>
            <a:pathLst>
              <a:path w="18288000" h="14794872">
                <a:moveTo>
                  <a:pt x="0" y="0"/>
                </a:moveTo>
                <a:lnTo>
                  <a:pt x="18288000" y="0"/>
                </a:lnTo>
                <a:lnTo>
                  <a:pt x="18288000" y="14794871"/>
                </a:lnTo>
                <a:lnTo>
                  <a:pt x="0" y="14794871"/>
                </a:lnTo>
                <a:lnTo>
                  <a:pt x="0" y="0"/>
                </a:lnTo>
                <a:close/>
              </a:path>
            </a:pathLst>
          </a:custGeom>
          <a:blipFill>
            <a:blip r:embed="rId2"/>
            <a:stretch>
              <a:fillRect l="-47982" r="-1641" b="-4034"/>
            </a:stretch>
          </a:blipFill>
        </p:spPr>
      </p:sp>
      <p:sp>
        <p:nvSpPr>
          <p:cNvPr id="3" name="Freeform 3"/>
          <p:cNvSpPr/>
          <p:nvPr/>
        </p:nvSpPr>
        <p:spPr>
          <a:xfrm>
            <a:off x="9144000" y="2461081"/>
            <a:ext cx="10342321" cy="8100083"/>
          </a:xfrm>
          <a:custGeom>
            <a:avLst/>
            <a:gdLst/>
            <a:ahLst/>
            <a:cxnLst/>
            <a:rect l="l" t="t" r="r" b="b"/>
            <a:pathLst>
              <a:path w="10342321" h="8100083">
                <a:moveTo>
                  <a:pt x="0" y="0"/>
                </a:moveTo>
                <a:lnTo>
                  <a:pt x="10342321" y="0"/>
                </a:lnTo>
                <a:lnTo>
                  <a:pt x="10342321" y="8100084"/>
                </a:lnTo>
                <a:lnTo>
                  <a:pt x="0" y="8100084"/>
                </a:lnTo>
                <a:lnTo>
                  <a:pt x="0" y="0"/>
                </a:lnTo>
                <a:close/>
              </a:path>
            </a:pathLst>
          </a:custGeom>
          <a:blipFill>
            <a:blip r:embed="rId3"/>
            <a:stretch>
              <a:fillRect/>
            </a:stretch>
          </a:blipFill>
        </p:spPr>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15" b="-315"/>
            </a:stretch>
          </a:blipFill>
        </p:spPr>
      </p:sp>
      <p:sp>
        <p:nvSpPr>
          <p:cNvPr id="3" name="Freeform 3"/>
          <p:cNvSpPr/>
          <p:nvPr/>
        </p:nvSpPr>
        <p:spPr>
          <a:xfrm>
            <a:off x="8282728" y="1212060"/>
            <a:ext cx="9665763" cy="8282350"/>
          </a:xfrm>
          <a:custGeom>
            <a:avLst/>
            <a:gdLst/>
            <a:ahLst/>
            <a:cxnLst/>
            <a:rect l="l" t="t" r="r" b="b"/>
            <a:pathLst>
              <a:path w="9665763" h="8282350">
                <a:moveTo>
                  <a:pt x="0" y="0"/>
                </a:moveTo>
                <a:lnTo>
                  <a:pt x="9665763" y="0"/>
                </a:lnTo>
                <a:lnTo>
                  <a:pt x="9665763" y="8282351"/>
                </a:lnTo>
                <a:lnTo>
                  <a:pt x="0" y="8282351"/>
                </a:lnTo>
                <a:lnTo>
                  <a:pt x="0" y="0"/>
                </a:lnTo>
                <a:close/>
              </a:path>
            </a:pathLst>
          </a:custGeom>
          <a:blipFill>
            <a:blip r:embed="rId3"/>
            <a:stretch>
              <a:fillRect/>
            </a:stretch>
          </a:blipFill>
        </p:spPr>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8802" y="1059590"/>
            <a:ext cx="8048768" cy="7408021"/>
          </a:xfrm>
          <a:prstGeom prst="rect">
            <a:avLst/>
          </a:prstGeom>
        </p:spPr>
        <p:txBody>
          <a:bodyPr lIns="0" tIns="0" rIns="0" bIns="0" rtlCol="0" anchor="t">
            <a:spAutoFit/>
          </a:bodyPr>
          <a:lstStyle/>
          <a:p>
            <a:pPr algn="l">
              <a:lnSpc>
                <a:spcPts val="3600"/>
              </a:lnSpc>
            </a:pPr>
            <a:r>
              <a:rPr lang="en-US" sz="3000">
                <a:solidFill>
                  <a:srgbClr val="000000"/>
                </a:solidFill>
                <a:latin typeface="Avenir"/>
                <a:ea typeface="Avenir"/>
                <a:cs typeface="Avenir"/>
                <a:sym typeface="Avenir"/>
              </a:rPr>
              <a:t>Copy Trading is a </a:t>
            </a:r>
            <a:r>
              <a:rPr lang="en-US" sz="3000" b="1">
                <a:solidFill>
                  <a:srgbClr val="000000"/>
                </a:solidFill>
                <a:latin typeface="Avenir Bold"/>
                <a:ea typeface="Avenir Bold"/>
                <a:cs typeface="Avenir Bold"/>
                <a:sym typeface="Avenir Bold"/>
              </a:rPr>
              <a:t>trading strategy </a:t>
            </a:r>
            <a:r>
              <a:rPr lang="en-US" sz="3000">
                <a:solidFill>
                  <a:srgbClr val="000000"/>
                </a:solidFill>
                <a:latin typeface="Avenir"/>
                <a:ea typeface="Avenir"/>
                <a:cs typeface="Avenir"/>
                <a:sym typeface="Avenir"/>
              </a:rPr>
              <a:t>and function which automatically replicates the trades of experienced and successful traders. Individuals can potentially benefit from their expertise, insights, and strategies without requiring extensive trading knowledge or experience in the global financial market. </a:t>
            </a:r>
          </a:p>
          <a:p>
            <a:pPr algn="l">
              <a:lnSpc>
                <a:spcPts val="3600"/>
              </a:lnSpc>
            </a:pPr>
            <a:endParaRPr lang="en-US" sz="3000">
              <a:solidFill>
                <a:srgbClr val="000000"/>
              </a:solidFill>
              <a:latin typeface="Avenir"/>
              <a:ea typeface="Avenir"/>
              <a:cs typeface="Avenir"/>
              <a:sym typeface="Avenir"/>
            </a:endParaRPr>
          </a:p>
          <a:p>
            <a:pPr algn="l">
              <a:lnSpc>
                <a:spcPts val="3600"/>
              </a:lnSpc>
            </a:pPr>
            <a:r>
              <a:rPr lang="en-US" sz="3000">
                <a:solidFill>
                  <a:srgbClr val="000000"/>
                </a:solidFill>
                <a:latin typeface="Calibri (MS)"/>
                <a:ea typeface="Calibri (MS)"/>
                <a:cs typeface="Calibri (MS)"/>
                <a:sym typeface="Calibri (MS)"/>
              </a:rPr>
              <a:t>Copy trading is one of the easiest ways to use another traders expert knowledge. </a:t>
            </a:r>
          </a:p>
          <a:p>
            <a:pPr algn="l">
              <a:lnSpc>
                <a:spcPts val="3600"/>
              </a:lnSpc>
            </a:pPr>
            <a:endParaRPr lang="en-US" sz="3000">
              <a:solidFill>
                <a:srgbClr val="000000"/>
              </a:solidFill>
              <a:latin typeface="Calibri (MS)"/>
              <a:ea typeface="Calibri (MS)"/>
              <a:cs typeface="Calibri (MS)"/>
              <a:sym typeface="Calibri (MS)"/>
            </a:endParaRPr>
          </a:p>
          <a:p>
            <a:pPr algn="l">
              <a:lnSpc>
                <a:spcPts val="3600"/>
              </a:lnSpc>
            </a:pPr>
            <a:r>
              <a:rPr lang="en-US" sz="3000">
                <a:solidFill>
                  <a:srgbClr val="000000"/>
                </a:solidFill>
                <a:latin typeface="Calibri (MS)"/>
                <a:ea typeface="Calibri (MS)"/>
                <a:cs typeface="Calibri (MS)"/>
                <a:sym typeface="Calibri (MS)"/>
              </a:rPr>
              <a:t>You decide the amount you wish to invest and simply copy everything they do automatically in real time.. </a:t>
            </a:r>
          </a:p>
          <a:p>
            <a:pPr algn="l">
              <a:lnSpc>
                <a:spcPts val="3240"/>
              </a:lnSpc>
            </a:pPr>
            <a:endParaRPr lang="en-US" sz="3000">
              <a:solidFill>
                <a:srgbClr val="000000"/>
              </a:solidFill>
              <a:latin typeface="Calibri (MS)"/>
              <a:ea typeface="Calibri (MS)"/>
              <a:cs typeface="Calibri (MS)"/>
              <a:sym typeface="Calibri (MS)"/>
            </a:endParaRPr>
          </a:p>
          <a:p>
            <a:pPr algn="l">
              <a:lnSpc>
                <a:spcPts val="3240"/>
              </a:lnSpc>
            </a:pPr>
            <a:r>
              <a:rPr lang="en-US" sz="2700">
                <a:solidFill>
                  <a:srgbClr val="000000"/>
                </a:solidFill>
                <a:latin typeface="Calibri (MS)"/>
                <a:ea typeface="Calibri (MS)"/>
                <a:cs typeface="Calibri (MS)"/>
                <a:sym typeface="Calibri (MS)"/>
              </a:rPr>
              <a:t> </a:t>
            </a:r>
          </a:p>
        </p:txBody>
      </p:sp>
      <p:sp>
        <p:nvSpPr>
          <p:cNvPr id="3" name="TextBox 3"/>
          <p:cNvSpPr txBox="1"/>
          <p:nvPr/>
        </p:nvSpPr>
        <p:spPr>
          <a:xfrm>
            <a:off x="675237" y="459486"/>
            <a:ext cx="12122620" cy="575377"/>
          </a:xfrm>
          <a:prstGeom prst="rect">
            <a:avLst/>
          </a:prstGeom>
        </p:spPr>
        <p:txBody>
          <a:bodyPr lIns="0" tIns="0" rIns="0" bIns="0" rtlCol="0" anchor="t">
            <a:spAutoFit/>
          </a:bodyPr>
          <a:lstStyle/>
          <a:p>
            <a:pPr algn="l">
              <a:lnSpc>
                <a:spcPts val="3600"/>
              </a:lnSpc>
            </a:pPr>
            <a:r>
              <a:rPr lang="en-US" sz="3000" b="1">
                <a:solidFill>
                  <a:srgbClr val="0052CC"/>
                </a:solidFill>
                <a:latin typeface="Avenir Bold"/>
                <a:ea typeface="Avenir Bold"/>
                <a:cs typeface="Avenir Bold"/>
                <a:sym typeface="Avenir Bold"/>
              </a:rPr>
              <a:t>WHAT IS COPY TRADING???</a:t>
            </a:r>
          </a:p>
        </p:txBody>
      </p:sp>
      <p:grpSp>
        <p:nvGrpSpPr>
          <p:cNvPr id="4" name="Group 4"/>
          <p:cNvGrpSpPr/>
          <p:nvPr/>
        </p:nvGrpSpPr>
        <p:grpSpPr>
          <a:xfrm>
            <a:off x="2785777" y="7344918"/>
            <a:ext cx="3950770" cy="2754192"/>
            <a:chOff x="0" y="0"/>
            <a:chExt cx="5267693" cy="3672256"/>
          </a:xfrm>
        </p:grpSpPr>
        <p:sp>
          <p:nvSpPr>
            <p:cNvPr id="5" name="Freeform 5"/>
            <p:cNvSpPr/>
            <p:nvPr/>
          </p:nvSpPr>
          <p:spPr>
            <a:xfrm>
              <a:off x="0" y="0"/>
              <a:ext cx="5267706" cy="3672205"/>
            </a:xfrm>
            <a:custGeom>
              <a:avLst/>
              <a:gdLst/>
              <a:ahLst/>
              <a:cxnLst/>
              <a:rect l="l" t="t" r="r" b="b"/>
              <a:pathLst>
                <a:path w="5267706" h="3672205">
                  <a:moveTo>
                    <a:pt x="0" y="0"/>
                  </a:moveTo>
                  <a:lnTo>
                    <a:pt x="5267706" y="0"/>
                  </a:lnTo>
                  <a:lnTo>
                    <a:pt x="5267706" y="3672205"/>
                  </a:lnTo>
                  <a:lnTo>
                    <a:pt x="0" y="3672205"/>
                  </a:lnTo>
                  <a:lnTo>
                    <a:pt x="0" y="0"/>
                  </a:lnTo>
                  <a:close/>
                </a:path>
              </a:pathLst>
            </a:custGeom>
            <a:blipFill>
              <a:blip r:embed="rId2"/>
              <a:stretch>
                <a:fillRect b="-1"/>
              </a:stretch>
            </a:blipFill>
          </p:spPr>
        </p:sp>
      </p:grpSp>
      <p:grpSp>
        <p:nvGrpSpPr>
          <p:cNvPr id="6" name="Group 6"/>
          <p:cNvGrpSpPr/>
          <p:nvPr/>
        </p:nvGrpSpPr>
        <p:grpSpPr>
          <a:xfrm>
            <a:off x="9584160" y="1255919"/>
            <a:ext cx="8166459" cy="7759837"/>
            <a:chOff x="0" y="0"/>
            <a:chExt cx="10888612" cy="10346449"/>
          </a:xfrm>
        </p:grpSpPr>
        <p:sp>
          <p:nvSpPr>
            <p:cNvPr id="7" name="Freeform 7"/>
            <p:cNvSpPr/>
            <p:nvPr/>
          </p:nvSpPr>
          <p:spPr>
            <a:xfrm>
              <a:off x="0" y="0"/>
              <a:ext cx="10888599" cy="10346436"/>
            </a:xfrm>
            <a:custGeom>
              <a:avLst/>
              <a:gdLst/>
              <a:ahLst/>
              <a:cxnLst/>
              <a:rect l="l" t="t" r="r" b="b"/>
              <a:pathLst>
                <a:path w="10888599" h="10346436">
                  <a:moveTo>
                    <a:pt x="0" y="0"/>
                  </a:moveTo>
                  <a:lnTo>
                    <a:pt x="10888599" y="0"/>
                  </a:lnTo>
                  <a:lnTo>
                    <a:pt x="10888599" y="10346436"/>
                  </a:lnTo>
                  <a:lnTo>
                    <a:pt x="0" y="10346436"/>
                  </a:lnTo>
                  <a:lnTo>
                    <a:pt x="0" y="0"/>
                  </a:lnTo>
                  <a:close/>
                </a:path>
              </a:pathLst>
            </a:custGeom>
            <a:blipFill>
              <a:blip r:embed="rId3"/>
              <a:stretch>
                <a:fillRect/>
              </a:stretch>
            </a:blipFill>
          </p:spPr>
        </p:sp>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1148" y="235782"/>
            <a:ext cx="17618774" cy="9910562"/>
            <a:chOff x="0" y="0"/>
            <a:chExt cx="23491698" cy="13214083"/>
          </a:xfrm>
        </p:grpSpPr>
        <p:sp>
          <p:nvSpPr>
            <p:cNvPr id="3" name="Freeform 3"/>
            <p:cNvSpPr/>
            <p:nvPr/>
          </p:nvSpPr>
          <p:spPr>
            <a:xfrm>
              <a:off x="0" y="0"/>
              <a:ext cx="23491698" cy="13214096"/>
            </a:xfrm>
            <a:custGeom>
              <a:avLst/>
              <a:gdLst/>
              <a:ahLst/>
              <a:cxnLst/>
              <a:rect l="l" t="t" r="r" b="b"/>
              <a:pathLst>
                <a:path w="23491698" h="13214096">
                  <a:moveTo>
                    <a:pt x="0" y="0"/>
                  </a:moveTo>
                  <a:lnTo>
                    <a:pt x="23491698" y="0"/>
                  </a:lnTo>
                  <a:lnTo>
                    <a:pt x="23491698" y="13214096"/>
                  </a:lnTo>
                  <a:lnTo>
                    <a:pt x="0" y="13214096"/>
                  </a:lnTo>
                  <a:lnTo>
                    <a:pt x="0" y="0"/>
                  </a:lnTo>
                  <a:close/>
                </a:path>
              </a:pathLst>
            </a:custGeom>
            <a:blipFill>
              <a:blip r:embed="rId2"/>
              <a:stretch>
                <a:fillRect/>
              </a:stretch>
            </a:blipFill>
          </p:spPr>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0572" y="138351"/>
            <a:ext cx="17989477" cy="10137277"/>
            <a:chOff x="0" y="0"/>
            <a:chExt cx="23985969" cy="13516369"/>
          </a:xfrm>
        </p:grpSpPr>
        <p:sp>
          <p:nvSpPr>
            <p:cNvPr id="3" name="Freeform 3"/>
            <p:cNvSpPr/>
            <p:nvPr/>
          </p:nvSpPr>
          <p:spPr>
            <a:xfrm>
              <a:off x="0" y="0"/>
              <a:ext cx="23985982" cy="13516356"/>
            </a:xfrm>
            <a:custGeom>
              <a:avLst/>
              <a:gdLst/>
              <a:ahLst/>
              <a:cxnLst/>
              <a:rect l="l" t="t" r="r" b="b"/>
              <a:pathLst>
                <a:path w="23985982" h="13516356">
                  <a:moveTo>
                    <a:pt x="0" y="0"/>
                  </a:moveTo>
                  <a:lnTo>
                    <a:pt x="23985982" y="0"/>
                  </a:lnTo>
                  <a:lnTo>
                    <a:pt x="23985982" y="13516356"/>
                  </a:lnTo>
                  <a:lnTo>
                    <a:pt x="0" y="13516356"/>
                  </a:lnTo>
                  <a:lnTo>
                    <a:pt x="0" y="0"/>
                  </a:lnTo>
                  <a:close/>
                </a:path>
              </a:pathLst>
            </a:custGeom>
            <a:blipFill>
              <a:blip r:embed="rId2"/>
              <a:stretch>
                <a:fillRect/>
              </a:stretch>
            </a:blipFill>
          </p:spPr>
        </p:sp>
      </p:gr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1104" y="360636"/>
            <a:ext cx="17085783" cy="9680162"/>
            <a:chOff x="0" y="0"/>
            <a:chExt cx="22781044" cy="12906883"/>
          </a:xfrm>
        </p:grpSpPr>
        <p:sp>
          <p:nvSpPr>
            <p:cNvPr id="3" name="Freeform 3"/>
            <p:cNvSpPr/>
            <p:nvPr/>
          </p:nvSpPr>
          <p:spPr>
            <a:xfrm>
              <a:off x="0" y="0"/>
              <a:ext cx="22781006" cy="12906883"/>
            </a:xfrm>
            <a:custGeom>
              <a:avLst/>
              <a:gdLst/>
              <a:ahLst/>
              <a:cxnLst/>
              <a:rect l="l" t="t" r="r" b="b"/>
              <a:pathLst>
                <a:path w="22781006" h="12906883">
                  <a:moveTo>
                    <a:pt x="0" y="0"/>
                  </a:moveTo>
                  <a:lnTo>
                    <a:pt x="22781006" y="0"/>
                  </a:lnTo>
                  <a:lnTo>
                    <a:pt x="22781006" y="12906883"/>
                  </a:lnTo>
                  <a:lnTo>
                    <a:pt x="0" y="12906883"/>
                  </a:lnTo>
                  <a:lnTo>
                    <a:pt x="0" y="0"/>
                  </a:lnTo>
                  <a:close/>
                </a:path>
              </a:pathLst>
            </a:custGeom>
            <a:blipFill>
              <a:blip r:embed="rId2"/>
              <a:stretch>
                <a:fillRect/>
              </a:stretch>
            </a:blipFill>
          </p:spPr>
        </p:sp>
      </p:gr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3552" y="204664"/>
            <a:ext cx="16822607" cy="9877673"/>
            <a:chOff x="0" y="0"/>
            <a:chExt cx="22430143" cy="13170230"/>
          </a:xfrm>
        </p:grpSpPr>
        <p:sp>
          <p:nvSpPr>
            <p:cNvPr id="3" name="Freeform 3"/>
            <p:cNvSpPr/>
            <p:nvPr/>
          </p:nvSpPr>
          <p:spPr>
            <a:xfrm>
              <a:off x="0" y="0"/>
              <a:ext cx="22430105" cy="13170281"/>
            </a:xfrm>
            <a:custGeom>
              <a:avLst/>
              <a:gdLst/>
              <a:ahLst/>
              <a:cxnLst/>
              <a:rect l="l" t="t" r="r" b="b"/>
              <a:pathLst>
                <a:path w="22430105" h="13170281">
                  <a:moveTo>
                    <a:pt x="0" y="0"/>
                  </a:moveTo>
                  <a:lnTo>
                    <a:pt x="22430105" y="0"/>
                  </a:lnTo>
                  <a:lnTo>
                    <a:pt x="22430105" y="13170281"/>
                  </a:lnTo>
                  <a:lnTo>
                    <a:pt x="0" y="13170281"/>
                  </a:lnTo>
                  <a:lnTo>
                    <a:pt x="0" y="0"/>
                  </a:lnTo>
                  <a:close/>
                </a:path>
              </a:pathLst>
            </a:custGeom>
            <a:blipFill>
              <a:blip r:embed="rId2"/>
              <a:stretch>
                <a:fillRect l="-2797" r="-2797"/>
              </a:stretch>
            </a:blipFill>
          </p:spPr>
        </p:sp>
      </p:gr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1385" y="116710"/>
            <a:ext cx="18065239" cy="10170290"/>
            <a:chOff x="0" y="0"/>
            <a:chExt cx="24086985" cy="13560387"/>
          </a:xfrm>
        </p:grpSpPr>
        <p:sp>
          <p:nvSpPr>
            <p:cNvPr id="3" name="Freeform 3"/>
            <p:cNvSpPr/>
            <p:nvPr/>
          </p:nvSpPr>
          <p:spPr>
            <a:xfrm>
              <a:off x="0" y="0"/>
              <a:ext cx="24086947" cy="13560425"/>
            </a:xfrm>
            <a:custGeom>
              <a:avLst/>
              <a:gdLst/>
              <a:ahLst/>
              <a:cxnLst/>
              <a:rect l="l" t="t" r="r" b="b"/>
              <a:pathLst>
                <a:path w="24086947" h="13560425">
                  <a:moveTo>
                    <a:pt x="0" y="0"/>
                  </a:moveTo>
                  <a:lnTo>
                    <a:pt x="24086947" y="0"/>
                  </a:lnTo>
                  <a:lnTo>
                    <a:pt x="24086947" y="13560425"/>
                  </a:lnTo>
                  <a:lnTo>
                    <a:pt x="0" y="13560425"/>
                  </a:lnTo>
                  <a:lnTo>
                    <a:pt x="0" y="0"/>
                  </a:lnTo>
                  <a:close/>
                </a:path>
              </a:pathLst>
            </a:custGeom>
            <a:blipFill>
              <a:blip r:embed="rId2"/>
              <a:stretch>
                <a:fillRect/>
              </a:stretch>
            </a:blipFill>
          </p:spPr>
        </p:sp>
      </p:gr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6613" y="165021"/>
            <a:ext cx="17934784" cy="10121979"/>
            <a:chOff x="0" y="0"/>
            <a:chExt cx="23913046" cy="13495972"/>
          </a:xfrm>
        </p:grpSpPr>
        <p:sp>
          <p:nvSpPr>
            <p:cNvPr id="3" name="Freeform 3"/>
            <p:cNvSpPr/>
            <p:nvPr/>
          </p:nvSpPr>
          <p:spPr>
            <a:xfrm>
              <a:off x="0" y="0"/>
              <a:ext cx="23913085" cy="13495910"/>
            </a:xfrm>
            <a:custGeom>
              <a:avLst/>
              <a:gdLst/>
              <a:ahLst/>
              <a:cxnLst/>
              <a:rect l="l" t="t" r="r" b="b"/>
              <a:pathLst>
                <a:path w="23913085" h="13495910">
                  <a:moveTo>
                    <a:pt x="0" y="0"/>
                  </a:moveTo>
                  <a:lnTo>
                    <a:pt x="23913085" y="0"/>
                  </a:lnTo>
                  <a:lnTo>
                    <a:pt x="23913085" y="13495910"/>
                  </a:lnTo>
                  <a:lnTo>
                    <a:pt x="0" y="13495910"/>
                  </a:lnTo>
                  <a:lnTo>
                    <a:pt x="0" y="0"/>
                  </a:lnTo>
                  <a:close/>
                </a:path>
              </a:pathLst>
            </a:custGeom>
            <a:blipFill>
              <a:blip r:embed="rId2"/>
              <a:stretch>
                <a:fillRect/>
              </a:stretch>
            </a:blipFill>
          </p:spPr>
        </p:sp>
      </p:gr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386" y="289693"/>
            <a:ext cx="4734011" cy="9595285"/>
            <a:chOff x="0" y="0"/>
            <a:chExt cx="6312014" cy="12793713"/>
          </a:xfrm>
        </p:grpSpPr>
        <p:sp>
          <p:nvSpPr>
            <p:cNvPr id="3" name="Freeform 3"/>
            <p:cNvSpPr/>
            <p:nvPr/>
          </p:nvSpPr>
          <p:spPr>
            <a:xfrm>
              <a:off x="0" y="0"/>
              <a:ext cx="6312027" cy="12793726"/>
            </a:xfrm>
            <a:custGeom>
              <a:avLst/>
              <a:gdLst/>
              <a:ahLst/>
              <a:cxnLst/>
              <a:rect l="l" t="t" r="r" b="b"/>
              <a:pathLst>
                <a:path w="6312027" h="12793726">
                  <a:moveTo>
                    <a:pt x="0" y="0"/>
                  </a:moveTo>
                  <a:lnTo>
                    <a:pt x="6312027" y="0"/>
                  </a:lnTo>
                  <a:lnTo>
                    <a:pt x="6312027" y="12793726"/>
                  </a:lnTo>
                  <a:lnTo>
                    <a:pt x="0" y="12793726"/>
                  </a:lnTo>
                  <a:lnTo>
                    <a:pt x="0" y="0"/>
                  </a:lnTo>
                  <a:close/>
                </a:path>
              </a:pathLst>
            </a:custGeom>
            <a:blipFill>
              <a:blip r:embed="rId2"/>
              <a:stretch>
                <a:fillRect l="1" t="-3260" r="623" b="-5692"/>
              </a:stretch>
            </a:blipFill>
          </p:spPr>
        </p:sp>
      </p:grpSp>
      <p:grpSp>
        <p:nvGrpSpPr>
          <p:cNvPr id="4" name="Group 4"/>
          <p:cNvGrpSpPr/>
          <p:nvPr/>
        </p:nvGrpSpPr>
        <p:grpSpPr>
          <a:xfrm>
            <a:off x="4559189" y="289693"/>
            <a:ext cx="4715008" cy="9595285"/>
            <a:chOff x="0" y="0"/>
            <a:chExt cx="6286678" cy="12793713"/>
          </a:xfrm>
        </p:grpSpPr>
        <p:sp>
          <p:nvSpPr>
            <p:cNvPr id="5" name="Freeform 5"/>
            <p:cNvSpPr/>
            <p:nvPr/>
          </p:nvSpPr>
          <p:spPr>
            <a:xfrm>
              <a:off x="0" y="0"/>
              <a:ext cx="6286627" cy="12793726"/>
            </a:xfrm>
            <a:custGeom>
              <a:avLst/>
              <a:gdLst/>
              <a:ahLst/>
              <a:cxnLst/>
              <a:rect l="l" t="t" r="r" b="b"/>
              <a:pathLst>
                <a:path w="6286627" h="12793726">
                  <a:moveTo>
                    <a:pt x="0" y="0"/>
                  </a:moveTo>
                  <a:lnTo>
                    <a:pt x="6286627" y="0"/>
                  </a:lnTo>
                  <a:lnTo>
                    <a:pt x="6286627" y="12793726"/>
                  </a:lnTo>
                  <a:lnTo>
                    <a:pt x="0" y="12793726"/>
                  </a:lnTo>
                  <a:lnTo>
                    <a:pt x="0" y="0"/>
                  </a:lnTo>
                  <a:close/>
                </a:path>
              </a:pathLst>
            </a:custGeom>
            <a:blipFill>
              <a:blip r:embed="rId3"/>
              <a:stretch>
                <a:fillRect t="-3087" r="-406" b="-6553"/>
              </a:stretch>
            </a:blipFill>
          </p:spPr>
        </p:sp>
      </p:grpSp>
      <p:grpSp>
        <p:nvGrpSpPr>
          <p:cNvPr id="6" name="Group 6"/>
          <p:cNvGrpSpPr/>
          <p:nvPr/>
        </p:nvGrpSpPr>
        <p:grpSpPr>
          <a:xfrm>
            <a:off x="9144000" y="326307"/>
            <a:ext cx="4715008" cy="9558671"/>
            <a:chOff x="0" y="0"/>
            <a:chExt cx="6286678" cy="12744894"/>
          </a:xfrm>
        </p:grpSpPr>
        <p:sp>
          <p:nvSpPr>
            <p:cNvPr id="7" name="Freeform 7"/>
            <p:cNvSpPr/>
            <p:nvPr/>
          </p:nvSpPr>
          <p:spPr>
            <a:xfrm>
              <a:off x="0" y="0"/>
              <a:ext cx="6286627" cy="12744958"/>
            </a:xfrm>
            <a:custGeom>
              <a:avLst/>
              <a:gdLst/>
              <a:ahLst/>
              <a:cxnLst/>
              <a:rect l="l" t="t" r="r" b="b"/>
              <a:pathLst>
                <a:path w="6286627" h="12744958">
                  <a:moveTo>
                    <a:pt x="0" y="0"/>
                  </a:moveTo>
                  <a:lnTo>
                    <a:pt x="6286627" y="0"/>
                  </a:lnTo>
                  <a:lnTo>
                    <a:pt x="6286627" y="12744958"/>
                  </a:lnTo>
                  <a:lnTo>
                    <a:pt x="0" y="12744958"/>
                  </a:lnTo>
                  <a:lnTo>
                    <a:pt x="0" y="0"/>
                  </a:lnTo>
                  <a:close/>
                </a:path>
              </a:pathLst>
            </a:custGeom>
            <a:blipFill>
              <a:blip r:embed="rId4"/>
              <a:stretch>
                <a:fillRect l="1" t="-3343" r="-152" b="-6435"/>
              </a:stretch>
            </a:blipFill>
          </p:spPr>
        </p:sp>
      </p:grpSp>
      <p:grpSp>
        <p:nvGrpSpPr>
          <p:cNvPr id="8" name="Group 8"/>
          <p:cNvGrpSpPr/>
          <p:nvPr/>
        </p:nvGrpSpPr>
        <p:grpSpPr>
          <a:xfrm>
            <a:off x="13766044" y="171450"/>
            <a:ext cx="4616339" cy="9345835"/>
            <a:chOff x="0" y="0"/>
            <a:chExt cx="6155118" cy="12461113"/>
          </a:xfrm>
        </p:grpSpPr>
        <p:sp>
          <p:nvSpPr>
            <p:cNvPr id="9" name="Freeform 9"/>
            <p:cNvSpPr/>
            <p:nvPr/>
          </p:nvSpPr>
          <p:spPr>
            <a:xfrm>
              <a:off x="0" y="0"/>
              <a:ext cx="6155182" cy="12461113"/>
            </a:xfrm>
            <a:custGeom>
              <a:avLst/>
              <a:gdLst/>
              <a:ahLst/>
              <a:cxnLst/>
              <a:rect l="l" t="t" r="r" b="b"/>
              <a:pathLst>
                <a:path w="6155182" h="12461113">
                  <a:moveTo>
                    <a:pt x="0" y="0"/>
                  </a:moveTo>
                  <a:lnTo>
                    <a:pt x="6155182" y="0"/>
                  </a:lnTo>
                  <a:lnTo>
                    <a:pt x="6155182" y="12461113"/>
                  </a:lnTo>
                  <a:lnTo>
                    <a:pt x="0" y="12461113"/>
                  </a:lnTo>
                  <a:lnTo>
                    <a:pt x="0" y="0"/>
                  </a:lnTo>
                  <a:close/>
                </a:path>
              </a:pathLst>
            </a:custGeom>
            <a:blipFill>
              <a:blip r:embed="rId5"/>
              <a:stretch>
                <a:fillRect l="1" t="-3479" r="-277" b="-6590"/>
              </a:stretch>
            </a:blipFill>
          </p:spPr>
        </p:sp>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3065836" y="3760352"/>
            <a:ext cx="11765158" cy="3537131"/>
          </a:xfrm>
          <a:prstGeom prst="rect">
            <a:avLst/>
          </a:prstGeom>
        </p:spPr>
        <p:txBody>
          <a:bodyPr lIns="0" tIns="0" rIns="0" bIns="0" rtlCol="0" anchor="t">
            <a:spAutoFit/>
          </a:bodyPr>
          <a:lstStyle/>
          <a:p>
            <a:pPr algn="l">
              <a:lnSpc>
                <a:spcPts val="9244"/>
              </a:lnSpc>
            </a:pPr>
            <a:r>
              <a:rPr lang="en-US" sz="8404" b="1">
                <a:solidFill>
                  <a:srgbClr val="FFFFFF"/>
                </a:solidFill>
                <a:latin typeface="Inter Bold"/>
                <a:ea typeface="Inter Bold"/>
                <a:cs typeface="Inter Bold"/>
                <a:sym typeface="Inter Bold"/>
              </a:rPr>
              <a:t>Leveraging</a:t>
            </a:r>
            <a:r>
              <a:rPr lang="en-US" sz="8404">
                <a:solidFill>
                  <a:srgbClr val="FFFFFF"/>
                </a:solidFill>
                <a:latin typeface="Inter"/>
                <a:ea typeface="Inter"/>
                <a:cs typeface="Inter"/>
                <a:sym typeface="Inter"/>
              </a:rPr>
              <a:t> on the skill</a:t>
            </a:r>
          </a:p>
          <a:p>
            <a:pPr algn="l">
              <a:lnSpc>
                <a:spcPts val="9244"/>
              </a:lnSpc>
            </a:pPr>
            <a:r>
              <a:rPr lang="en-US" sz="8404">
                <a:solidFill>
                  <a:srgbClr val="FFFFFF"/>
                </a:solidFill>
                <a:latin typeface="Inter"/>
                <a:ea typeface="Inter"/>
                <a:cs typeface="Inter"/>
                <a:sym typeface="Inter"/>
              </a:rPr>
              <a:t>of others to </a:t>
            </a:r>
            <a:r>
              <a:rPr lang="en-US" sz="8404" b="1">
                <a:solidFill>
                  <a:srgbClr val="FFFFFF"/>
                </a:solidFill>
                <a:latin typeface="Inter Bold"/>
                <a:ea typeface="Inter Bold"/>
                <a:cs typeface="Inter Bold"/>
                <a:sym typeface="Inter Bold"/>
              </a:rPr>
              <a:t>survive</a:t>
            </a:r>
            <a:r>
              <a:rPr lang="en-US" sz="8404">
                <a:solidFill>
                  <a:srgbClr val="FFFFFF"/>
                </a:solidFill>
                <a:latin typeface="Inter"/>
                <a:ea typeface="Inter"/>
                <a:cs typeface="Inter"/>
                <a:sym typeface="Inter"/>
              </a:rPr>
              <a:t>  hyper inflation</a:t>
            </a:r>
          </a:p>
        </p:txBody>
      </p:sp>
      <p:sp>
        <p:nvSpPr>
          <p:cNvPr id="4" name="Freeform 4"/>
          <p:cNvSpPr/>
          <p:nvPr/>
        </p:nvSpPr>
        <p:spPr>
          <a:xfrm>
            <a:off x="1028700" y="1028700"/>
            <a:ext cx="3333462" cy="1419743"/>
          </a:xfrm>
          <a:custGeom>
            <a:avLst/>
            <a:gdLst/>
            <a:ahLst/>
            <a:cxnLst/>
            <a:rect l="l" t="t" r="r" b="b"/>
            <a:pathLst>
              <a:path w="3333462" h="1419743">
                <a:moveTo>
                  <a:pt x="0" y="0"/>
                </a:moveTo>
                <a:lnTo>
                  <a:pt x="3333462" y="0"/>
                </a:lnTo>
                <a:lnTo>
                  <a:pt x="3333462" y="1419743"/>
                </a:lnTo>
                <a:lnTo>
                  <a:pt x="0" y="1419743"/>
                </a:lnTo>
                <a:lnTo>
                  <a:pt x="0" y="0"/>
                </a:lnTo>
                <a:close/>
              </a:path>
            </a:pathLst>
          </a:custGeom>
          <a:blipFill>
            <a:blip r:embed="rId3"/>
            <a:stretch>
              <a:fillRect r="-55131"/>
            </a:stretch>
          </a:blipFill>
        </p:spPr>
      </p:sp>
      <p:sp>
        <p:nvSpPr>
          <p:cNvPr id="5" name="TextBox 5"/>
          <p:cNvSpPr txBox="1"/>
          <p:nvPr/>
        </p:nvSpPr>
        <p:spPr>
          <a:xfrm>
            <a:off x="13474593" y="8786966"/>
            <a:ext cx="3784707" cy="333375"/>
          </a:xfrm>
          <a:prstGeom prst="rect">
            <a:avLst/>
          </a:prstGeom>
        </p:spPr>
        <p:txBody>
          <a:bodyPr lIns="0" tIns="0" rIns="0" bIns="0" rtlCol="0" anchor="t">
            <a:spAutoFit/>
          </a:bodyPr>
          <a:lstStyle/>
          <a:p>
            <a:pPr algn="l">
              <a:lnSpc>
                <a:spcPts val="2474"/>
              </a:lnSpc>
            </a:pPr>
            <a:r>
              <a:rPr lang="en-US" sz="2499">
                <a:solidFill>
                  <a:srgbClr val="FFFFFF"/>
                </a:solidFill>
                <a:latin typeface="Arimo"/>
                <a:ea typeface="Arimo"/>
                <a:cs typeface="Arimo"/>
                <a:sym typeface="Arimo"/>
              </a:rPr>
              <a:t>More Than Trading</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890" y="0"/>
            <a:ext cx="4710360" cy="10467470"/>
            <a:chOff x="0" y="0"/>
            <a:chExt cx="6280480" cy="13956627"/>
          </a:xfrm>
        </p:grpSpPr>
        <p:sp>
          <p:nvSpPr>
            <p:cNvPr id="3" name="Freeform 3"/>
            <p:cNvSpPr/>
            <p:nvPr/>
          </p:nvSpPr>
          <p:spPr>
            <a:xfrm>
              <a:off x="0" y="0"/>
              <a:ext cx="6280531" cy="13956664"/>
            </a:xfrm>
            <a:custGeom>
              <a:avLst/>
              <a:gdLst/>
              <a:ahLst/>
              <a:cxnLst/>
              <a:rect l="l" t="t" r="r" b="b"/>
              <a:pathLst>
                <a:path w="6280531" h="13956664">
                  <a:moveTo>
                    <a:pt x="0" y="0"/>
                  </a:moveTo>
                  <a:lnTo>
                    <a:pt x="6280531" y="0"/>
                  </a:lnTo>
                  <a:lnTo>
                    <a:pt x="6280531" y="13956664"/>
                  </a:lnTo>
                  <a:lnTo>
                    <a:pt x="0" y="13956664"/>
                  </a:lnTo>
                  <a:lnTo>
                    <a:pt x="0" y="0"/>
                  </a:lnTo>
                  <a:close/>
                </a:path>
              </a:pathLst>
            </a:custGeom>
            <a:blipFill>
              <a:blip r:embed="rId2"/>
              <a:stretch>
                <a:fillRect/>
              </a:stretch>
            </a:blipFill>
          </p:spPr>
        </p:sp>
      </p:grpSp>
      <p:grpSp>
        <p:nvGrpSpPr>
          <p:cNvPr id="4" name="Group 4"/>
          <p:cNvGrpSpPr/>
          <p:nvPr/>
        </p:nvGrpSpPr>
        <p:grpSpPr>
          <a:xfrm>
            <a:off x="4751089" y="-839514"/>
            <a:ext cx="4710360" cy="11306985"/>
            <a:chOff x="0" y="0"/>
            <a:chExt cx="6280480" cy="15075980"/>
          </a:xfrm>
        </p:grpSpPr>
        <p:sp>
          <p:nvSpPr>
            <p:cNvPr id="5" name="Freeform 5"/>
            <p:cNvSpPr/>
            <p:nvPr/>
          </p:nvSpPr>
          <p:spPr>
            <a:xfrm>
              <a:off x="0" y="0"/>
              <a:ext cx="6280531" cy="15075915"/>
            </a:xfrm>
            <a:custGeom>
              <a:avLst/>
              <a:gdLst/>
              <a:ahLst/>
              <a:cxnLst/>
              <a:rect l="l" t="t" r="r" b="b"/>
              <a:pathLst>
                <a:path w="6280531" h="15075915">
                  <a:moveTo>
                    <a:pt x="0" y="0"/>
                  </a:moveTo>
                  <a:lnTo>
                    <a:pt x="6280531" y="0"/>
                  </a:lnTo>
                  <a:lnTo>
                    <a:pt x="6280531" y="15075915"/>
                  </a:lnTo>
                  <a:lnTo>
                    <a:pt x="0" y="15075915"/>
                  </a:lnTo>
                  <a:lnTo>
                    <a:pt x="0" y="0"/>
                  </a:lnTo>
                  <a:close/>
                </a:path>
              </a:pathLst>
            </a:custGeom>
            <a:blipFill>
              <a:blip r:embed="rId3"/>
              <a:stretch>
                <a:fillRect l="-4010" r="-4009"/>
              </a:stretch>
            </a:blipFill>
          </p:spPr>
        </p:sp>
      </p:grpSp>
      <p:grpSp>
        <p:nvGrpSpPr>
          <p:cNvPr id="6" name="Group 6"/>
          <p:cNvGrpSpPr/>
          <p:nvPr/>
        </p:nvGrpSpPr>
        <p:grpSpPr>
          <a:xfrm>
            <a:off x="9461449" y="-898627"/>
            <a:ext cx="4710360" cy="11366097"/>
            <a:chOff x="0" y="0"/>
            <a:chExt cx="6280480" cy="15154796"/>
          </a:xfrm>
        </p:grpSpPr>
        <p:sp>
          <p:nvSpPr>
            <p:cNvPr id="7" name="Freeform 7"/>
            <p:cNvSpPr/>
            <p:nvPr/>
          </p:nvSpPr>
          <p:spPr>
            <a:xfrm>
              <a:off x="0" y="0"/>
              <a:ext cx="6280531" cy="15154783"/>
            </a:xfrm>
            <a:custGeom>
              <a:avLst/>
              <a:gdLst/>
              <a:ahLst/>
              <a:cxnLst/>
              <a:rect l="l" t="t" r="r" b="b"/>
              <a:pathLst>
                <a:path w="6280531" h="15154783">
                  <a:moveTo>
                    <a:pt x="0" y="0"/>
                  </a:moveTo>
                  <a:lnTo>
                    <a:pt x="6280531" y="0"/>
                  </a:lnTo>
                  <a:lnTo>
                    <a:pt x="6280531" y="15154783"/>
                  </a:lnTo>
                  <a:lnTo>
                    <a:pt x="0" y="15154783"/>
                  </a:lnTo>
                  <a:lnTo>
                    <a:pt x="0" y="0"/>
                  </a:lnTo>
                  <a:close/>
                </a:path>
              </a:pathLst>
            </a:custGeom>
            <a:blipFill>
              <a:blip r:embed="rId4"/>
              <a:stretch>
                <a:fillRect l="-4292" r="-4291"/>
              </a:stretch>
            </a:blipFill>
          </p:spPr>
        </p:sp>
      </p:grpSp>
      <p:grpSp>
        <p:nvGrpSpPr>
          <p:cNvPr id="8" name="Group 8"/>
          <p:cNvGrpSpPr/>
          <p:nvPr/>
        </p:nvGrpSpPr>
        <p:grpSpPr>
          <a:xfrm>
            <a:off x="14171800" y="-872852"/>
            <a:ext cx="4775473" cy="11437725"/>
            <a:chOff x="0" y="0"/>
            <a:chExt cx="6367297" cy="15250300"/>
          </a:xfrm>
        </p:grpSpPr>
        <p:sp>
          <p:nvSpPr>
            <p:cNvPr id="9" name="Freeform 9"/>
            <p:cNvSpPr/>
            <p:nvPr/>
          </p:nvSpPr>
          <p:spPr>
            <a:xfrm>
              <a:off x="0" y="0"/>
              <a:ext cx="6367272" cy="15250288"/>
            </a:xfrm>
            <a:custGeom>
              <a:avLst/>
              <a:gdLst/>
              <a:ahLst/>
              <a:cxnLst/>
              <a:rect l="l" t="t" r="r" b="b"/>
              <a:pathLst>
                <a:path w="6367272" h="15250288">
                  <a:moveTo>
                    <a:pt x="0" y="0"/>
                  </a:moveTo>
                  <a:lnTo>
                    <a:pt x="6367272" y="0"/>
                  </a:lnTo>
                  <a:lnTo>
                    <a:pt x="6367272" y="15250288"/>
                  </a:lnTo>
                  <a:lnTo>
                    <a:pt x="0" y="15250288"/>
                  </a:lnTo>
                  <a:lnTo>
                    <a:pt x="0" y="0"/>
                  </a:lnTo>
                  <a:close/>
                </a:path>
              </a:pathLst>
            </a:custGeom>
            <a:blipFill>
              <a:blip r:embed="rId5"/>
              <a:stretch>
                <a:fillRect l="-3889" r="-3890"/>
              </a:stretch>
            </a:blipFill>
          </p:spPr>
        </p:sp>
      </p:gr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62639" y="0"/>
            <a:ext cx="17563262" cy="9822999"/>
            <a:chOff x="0" y="0"/>
            <a:chExt cx="23417682" cy="13097332"/>
          </a:xfrm>
        </p:grpSpPr>
        <p:sp>
          <p:nvSpPr>
            <p:cNvPr id="3" name="Freeform 3"/>
            <p:cNvSpPr/>
            <p:nvPr/>
          </p:nvSpPr>
          <p:spPr>
            <a:xfrm>
              <a:off x="0" y="0"/>
              <a:ext cx="23417657" cy="13097383"/>
            </a:xfrm>
            <a:custGeom>
              <a:avLst/>
              <a:gdLst/>
              <a:ahLst/>
              <a:cxnLst/>
              <a:rect l="l" t="t" r="r" b="b"/>
              <a:pathLst>
                <a:path w="23417657" h="13097383">
                  <a:moveTo>
                    <a:pt x="0" y="0"/>
                  </a:moveTo>
                  <a:lnTo>
                    <a:pt x="23417657" y="0"/>
                  </a:lnTo>
                  <a:lnTo>
                    <a:pt x="23417657" y="13097383"/>
                  </a:lnTo>
                  <a:lnTo>
                    <a:pt x="0" y="13097383"/>
                  </a:lnTo>
                  <a:lnTo>
                    <a:pt x="0" y="0"/>
                  </a:lnTo>
                  <a:close/>
                </a:path>
              </a:pathLst>
            </a:custGeom>
            <a:blipFill>
              <a:blip r:embed="rId2"/>
              <a:stretch>
                <a:fillRect/>
              </a:stretch>
            </a:blipFill>
          </p:spPr>
        </p:sp>
      </p:gr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524" y="92440"/>
            <a:ext cx="18070478" cy="10194560"/>
            <a:chOff x="0" y="0"/>
            <a:chExt cx="24093970" cy="13592746"/>
          </a:xfrm>
        </p:grpSpPr>
        <p:sp>
          <p:nvSpPr>
            <p:cNvPr id="3" name="Freeform 3"/>
            <p:cNvSpPr/>
            <p:nvPr/>
          </p:nvSpPr>
          <p:spPr>
            <a:xfrm>
              <a:off x="0" y="0"/>
              <a:ext cx="24093932" cy="13592811"/>
            </a:xfrm>
            <a:custGeom>
              <a:avLst/>
              <a:gdLst/>
              <a:ahLst/>
              <a:cxnLst/>
              <a:rect l="l" t="t" r="r" b="b"/>
              <a:pathLst>
                <a:path w="24093932" h="13592811">
                  <a:moveTo>
                    <a:pt x="0" y="0"/>
                  </a:moveTo>
                  <a:lnTo>
                    <a:pt x="24093932" y="0"/>
                  </a:lnTo>
                  <a:lnTo>
                    <a:pt x="24093932" y="13592811"/>
                  </a:lnTo>
                  <a:lnTo>
                    <a:pt x="0" y="13592811"/>
                  </a:lnTo>
                  <a:lnTo>
                    <a:pt x="0" y="0"/>
                  </a:lnTo>
                  <a:close/>
                </a:path>
              </a:pathLst>
            </a:custGeom>
            <a:blipFill>
              <a:blip r:embed="rId2"/>
              <a:stretch>
                <a:fillRect/>
              </a:stretch>
            </a:blipFill>
          </p:spPr>
        </p:sp>
      </p:gr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7301"/>
            <a:ext cx="18139153" cy="10150412"/>
            <a:chOff x="0" y="0"/>
            <a:chExt cx="24185537" cy="13533882"/>
          </a:xfrm>
        </p:grpSpPr>
        <p:sp>
          <p:nvSpPr>
            <p:cNvPr id="3" name="Freeform 3"/>
            <p:cNvSpPr/>
            <p:nvPr/>
          </p:nvSpPr>
          <p:spPr>
            <a:xfrm>
              <a:off x="0" y="0"/>
              <a:ext cx="24185499" cy="13533882"/>
            </a:xfrm>
            <a:custGeom>
              <a:avLst/>
              <a:gdLst/>
              <a:ahLst/>
              <a:cxnLst/>
              <a:rect l="l" t="t" r="r" b="b"/>
              <a:pathLst>
                <a:path w="24185499" h="13533882">
                  <a:moveTo>
                    <a:pt x="0" y="0"/>
                  </a:moveTo>
                  <a:lnTo>
                    <a:pt x="24185499" y="0"/>
                  </a:lnTo>
                  <a:lnTo>
                    <a:pt x="24185499" y="13533882"/>
                  </a:lnTo>
                  <a:lnTo>
                    <a:pt x="0" y="13533882"/>
                  </a:lnTo>
                  <a:lnTo>
                    <a:pt x="0" y="0"/>
                  </a:lnTo>
                  <a:close/>
                </a:path>
              </a:pathLst>
            </a:custGeom>
            <a:blipFill>
              <a:blip r:embed="rId2"/>
              <a:stretch>
                <a:fillRect/>
              </a:stretch>
            </a:blipFill>
          </p:spPr>
        </p:sp>
      </p:gr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8483" y="224657"/>
            <a:ext cx="17381439" cy="9725187"/>
            <a:chOff x="0" y="0"/>
            <a:chExt cx="23175252" cy="12966916"/>
          </a:xfrm>
        </p:grpSpPr>
        <p:sp>
          <p:nvSpPr>
            <p:cNvPr id="3" name="Freeform 3"/>
            <p:cNvSpPr/>
            <p:nvPr/>
          </p:nvSpPr>
          <p:spPr>
            <a:xfrm>
              <a:off x="0" y="0"/>
              <a:ext cx="23175213" cy="12966954"/>
            </a:xfrm>
            <a:custGeom>
              <a:avLst/>
              <a:gdLst/>
              <a:ahLst/>
              <a:cxnLst/>
              <a:rect l="l" t="t" r="r" b="b"/>
              <a:pathLst>
                <a:path w="23175213" h="12966954">
                  <a:moveTo>
                    <a:pt x="0" y="0"/>
                  </a:moveTo>
                  <a:lnTo>
                    <a:pt x="23175213" y="0"/>
                  </a:lnTo>
                  <a:lnTo>
                    <a:pt x="23175213" y="12966954"/>
                  </a:lnTo>
                  <a:lnTo>
                    <a:pt x="0" y="12966954"/>
                  </a:lnTo>
                  <a:lnTo>
                    <a:pt x="0" y="0"/>
                  </a:lnTo>
                  <a:close/>
                </a:path>
              </a:pathLst>
            </a:custGeom>
            <a:blipFill>
              <a:blip r:embed="rId2"/>
              <a:stretch>
                <a:fillRect/>
              </a:stretch>
            </a:blipFill>
          </p:spPr>
        </p:sp>
      </p:gr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2998" y="307429"/>
            <a:ext cx="17166288" cy="9568482"/>
            <a:chOff x="0" y="0"/>
            <a:chExt cx="22888384" cy="12757976"/>
          </a:xfrm>
        </p:grpSpPr>
        <p:sp>
          <p:nvSpPr>
            <p:cNvPr id="3" name="Freeform 3"/>
            <p:cNvSpPr/>
            <p:nvPr/>
          </p:nvSpPr>
          <p:spPr>
            <a:xfrm>
              <a:off x="0" y="0"/>
              <a:ext cx="22888321" cy="12758039"/>
            </a:xfrm>
            <a:custGeom>
              <a:avLst/>
              <a:gdLst/>
              <a:ahLst/>
              <a:cxnLst/>
              <a:rect l="l" t="t" r="r" b="b"/>
              <a:pathLst>
                <a:path w="22888321" h="12758039">
                  <a:moveTo>
                    <a:pt x="0" y="0"/>
                  </a:moveTo>
                  <a:lnTo>
                    <a:pt x="22888321" y="0"/>
                  </a:lnTo>
                  <a:lnTo>
                    <a:pt x="22888321" y="12758039"/>
                  </a:lnTo>
                  <a:lnTo>
                    <a:pt x="0" y="12758039"/>
                  </a:lnTo>
                  <a:lnTo>
                    <a:pt x="0" y="0"/>
                  </a:lnTo>
                  <a:close/>
                </a:path>
              </a:pathLst>
            </a:custGeom>
            <a:blipFill>
              <a:blip r:embed="rId2"/>
              <a:stretch>
                <a:fillRect/>
              </a:stretch>
            </a:blipFill>
          </p:spPr>
        </p:sp>
      </p:gr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11" y="141894"/>
            <a:ext cx="17820046" cy="9923926"/>
            <a:chOff x="0" y="0"/>
            <a:chExt cx="23760062" cy="13231901"/>
          </a:xfrm>
        </p:grpSpPr>
        <p:sp>
          <p:nvSpPr>
            <p:cNvPr id="3" name="Freeform 3"/>
            <p:cNvSpPr/>
            <p:nvPr/>
          </p:nvSpPr>
          <p:spPr>
            <a:xfrm>
              <a:off x="0" y="0"/>
              <a:ext cx="23760049" cy="13231876"/>
            </a:xfrm>
            <a:custGeom>
              <a:avLst/>
              <a:gdLst/>
              <a:ahLst/>
              <a:cxnLst/>
              <a:rect l="l" t="t" r="r" b="b"/>
              <a:pathLst>
                <a:path w="23760049" h="13231876">
                  <a:moveTo>
                    <a:pt x="0" y="0"/>
                  </a:moveTo>
                  <a:lnTo>
                    <a:pt x="23760049" y="0"/>
                  </a:lnTo>
                  <a:lnTo>
                    <a:pt x="23760049" y="13231876"/>
                  </a:lnTo>
                  <a:lnTo>
                    <a:pt x="0" y="13231876"/>
                  </a:lnTo>
                  <a:lnTo>
                    <a:pt x="0" y="0"/>
                  </a:lnTo>
                  <a:close/>
                </a:path>
              </a:pathLst>
            </a:custGeom>
            <a:blipFill>
              <a:blip r:embed="rId2"/>
              <a:stretch>
                <a:fillRect/>
              </a:stretch>
            </a:blipFill>
          </p:spPr>
        </p:sp>
      </p:gr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547" y="82772"/>
            <a:ext cx="18000126" cy="10023015"/>
            <a:chOff x="0" y="0"/>
            <a:chExt cx="24000168" cy="13364020"/>
          </a:xfrm>
        </p:grpSpPr>
        <p:sp>
          <p:nvSpPr>
            <p:cNvPr id="3" name="Freeform 3"/>
            <p:cNvSpPr/>
            <p:nvPr/>
          </p:nvSpPr>
          <p:spPr>
            <a:xfrm>
              <a:off x="0" y="0"/>
              <a:ext cx="24000206" cy="13363956"/>
            </a:xfrm>
            <a:custGeom>
              <a:avLst/>
              <a:gdLst/>
              <a:ahLst/>
              <a:cxnLst/>
              <a:rect l="l" t="t" r="r" b="b"/>
              <a:pathLst>
                <a:path w="24000206" h="13363956">
                  <a:moveTo>
                    <a:pt x="0" y="0"/>
                  </a:moveTo>
                  <a:lnTo>
                    <a:pt x="24000206" y="0"/>
                  </a:lnTo>
                  <a:lnTo>
                    <a:pt x="24000206" y="13363956"/>
                  </a:lnTo>
                  <a:lnTo>
                    <a:pt x="0" y="13363956"/>
                  </a:lnTo>
                  <a:lnTo>
                    <a:pt x="0" y="0"/>
                  </a:lnTo>
                  <a:close/>
                </a:path>
              </a:pathLst>
            </a:custGeom>
            <a:blipFill>
              <a:blip r:embed="rId2"/>
              <a:stretch>
                <a:fillRect/>
              </a:stretch>
            </a:blipFill>
          </p:spPr>
        </p:sp>
      </p:gr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91790" y="8837295"/>
            <a:ext cx="12075795" cy="610581"/>
          </a:xfrm>
          <a:prstGeom prst="rect">
            <a:avLst/>
          </a:prstGeom>
        </p:spPr>
        <p:txBody>
          <a:bodyPr lIns="0" tIns="0" rIns="0" bIns="0" rtlCol="0" anchor="t">
            <a:spAutoFit/>
          </a:bodyPr>
          <a:lstStyle/>
          <a:p>
            <a:pPr algn="l">
              <a:lnSpc>
                <a:spcPts val="4320"/>
              </a:lnSpc>
            </a:pPr>
            <a:r>
              <a:rPr lang="en-US" sz="3600" b="1">
                <a:solidFill>
                  <a:srgbClr val="333333"/>
                </a:solidFill>
                <a:latin typeface="Roboto Bold"/>
                <a:ea typeface="Roboto Bold"/>
                <a:cs typeface="Roboto Bold"/>
                <a:sym typeface="Roboto Bold"/>
              </a:rPr>
              <a:t> the headline inflation rate in January 2024 was 2.64%</a:t>
            </a:r>
          </a:p>
        </p:txBody>
      </p:sp>
      <p:grpSp>
        <p:nvGrpSpPr>
          <p:cNvPr id="3" name="Group 3"/>
          <p:cNvGrpSpPr/>
          <p:nvPr/>
        </p:nvGrpSpPr>
        <p:grpSpPr>
          <a:xfrm>
            <a:off x="14288" y="0"/>
            <a:ext cx="18259425" cy="10287000"/>
            <a:chOff x="0" y="0"/>
            <a:chExt cx="24345900" cy="13716000"/>
          </a:xfrm>
        </p:grpSpPr>
        <p:sp>
          <p:nvSpPr>
            <p:cNvPr id="4" name="Freeform 4"/>
            <p:cNvSpPr/>
            <p:nvPr/>
          </p:nvSpPr>
          <p:spPr>
            <a:xfrm>
              <a:off x="0" y="0"/>
              <a:ext cx="24345900" cy="13716000"/>
            </a:xfrm>
            <a:custGeom>
              <a:avLst/>
              <a:gdLst/>
              <a:ahLst/>
              <a:cxnLst/>
              <a:rect l="l" t="t" r="r" b="b"/>
              <a:pathLst>
                <a:path w="24345900" h="13716000">
                  <a:moveTo>
                    <a:pt x="0" y="0"/>
                  </a:moveTo>
                  <a:lnTo>
                    <a:pt x="24345900" y="0"/>
                  </a:lnTo>
                  <a:lnTo>
                    <a:pt x="24345900" y="13716000"/>
                  </a:lnTo>
                  <a:lnTo>
                    <a:pt x="0" y="13716000"/>
                  </a:lnTo>
                  <a:lnTo>
                    <a:pt x="0" y="0"/>
                  </a:lnTo>
                  <a:close/>
                </a:path>
              </a:pathLst>
            </a:custGeom>
            <a:blipFill>
              <a:blip r:embed="rId2"/>
              <a:stretch>
                <a:fillRect l="-3254" r="-3254"/>
              </a:stretch>
            </a:blipFill>
          </p:spPr>
        </p:sp>
      </p:grpSp>
      <p:sp>
        <p:nvSpPr>
          <p:cNvPr id="5" name="TextBox 5"/>
          <p:cNvSpPr txBox="1"/>
          <p:nvPr/>
        </p:nvSpPr>
        <p:spPr>
          <a:xfrm>
            <a:off x="6803041" y="9135913"/>
            <a:ext cx="4681918" cy="935203"/>
          </a:xfrm>
          <a:prstGeom prst="rect">
            <a:avLst/>
          </a:prstGeom>
        </p:spPr>
        <p:txBody>
          <a:bodyPr lIns="0" tIns="0" rIns="0" bIns="0" rtlCol="0" anchor="t">
            <a:spAutoFit/>
          </a:bodyPr>
          <a:lstStyle/>
          <a:p>
            <a:pPr algn="l">
              <a:lnSpc>
                <a:spcPts val="3240"/>
              </a:lnSpc>
            </a:pPr>
            <a:r>
              <a:rPr lang="en-US" sz="2700">
                <a:solidFill>
                  <a:srgbClr val="FFFFFF"/>
                </a:solidFill>
                <a:latin typeface="Calibri (MS)"/>
                <a:ea typeface="Calibri (MS)"/>
                <a:cs typeface="Calibri (MS)"/>
                <a:sym typeface="Calibri (MS)"/>
              </a:rPr>
              <a:t>LIVING ABOVE HYPER INFLATION</a:t>
            </a:r>
          </a:p>
          <a:p>
            <a:pPr algn="l">
              <a:lnSpc>
                <a:spcPts val="3240"/>
              </a:lnSpc>
            </a:pPr>
            <a:endParaRPr lang="en-US" sz="2700">
              <a:solidFill>
                <a:srgbClr val="FFFFFF"/>
              </a:solidFill>
              <a:latin typeface="Calibri (MS)"/>
              <a:ea typeface="Calibri (MS)"/>
              <a:cs typeface="Calibri (MS)"/>
              <a:sym typeface="Calibri (MS)"/>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9249" y="0"/>
            <a:ext cx="17564710" cy="10941387"/>
            <a:chOff x="0" y="0"/>
            <a:chExt cx="23419613" cy="14588515"/>
          </a:xfrm>
        </p:grpSpPr>
        <p:sp>
          <p:nvSpPr>
            <p:cNvPr id="3" name="Freeform 3"/>
            <p:cNvSpPr/>
            <p:nvPr/>
          </p:nvSpPr>
          <p:spPr>
            <a:xfrm>
              <a:off x="0" y="0"/>
              <a:ext cx="23419563" cy="14588489"/>
            </a:xfrm>
            <a:custGeom>
              <a:avLst/>
              <a:gdLst/>
              <a:ahLst/>
              <a:cxnLst/>
              <a:rect l="l" t="t" r="r" b="b"/>
              <a:pathLst>
                <a:path w="23419563" h="14588489">
                  <a:moveTo>
                    <a:pt x="0" y="0"/>
                  </a:moveTo>
                  <a:lnTo>
                    <a:pt x="23419563" y="0"/>
                  </a:lnTo>
                  <a:lnTo>
                    <a:pt x="23419563" y="14588489"/>
                  </a:lnTo>
                  <a:lnTo>
                    <a:pt x="0" y="14588489"/>
                  </a:lnTo>
                  <a:lnTo>
                    <a:pt x="0" y="0"/>
                  </a:lnTo>
                  <a:close/>
                </a:path>
              </a:pathLst>
            </a:custGeom>
            <a:blipFill>
              <a:blip r:embed="rId2"/>
              <a:stretch>
                <a:fillRect/>
              </a:stretch>
            </a:blipFill>
          </p:spPr>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96" b="-9296"/>
            </a:stretch>
          </a:blipFill>
        </p:spPr>
      </p:sp>
      <p:grpSp>
        <p:nvGrpSpPr>
          <p:cNvPr id="3" name="Group 3"/>
          <p:cNvGrpSpPr/>
          <p:nvPr/>
        </p:nvGrpSpPr>
        <p:grpSpPr>
          <a:xfrm>
            <a:off x="7806304" y="3303446"/>
            <a:ext cx="4203535" cy="5322632"/>
            <a:chOff x="0" y="0"/>
            <a:chExt cx="1465702" cy="1855913"/>
          </a:xfrm>
        </p:grpSpPr>
        <p:sp>
          <p:nvSpPr>
            <p:cNvPr id="4" name="Freeform 4"/>
            <p:cNvSpPr/>
            <p:nvPr/>
          </p:nvSpPr>
          <p:spPr>
            <a:xfrm>
              <a:off x="0" y="0"/>
              <a:ext cx="1465702" cy="1855913"/>
            </a:xfrm>
            <a:custGeom>
              <a:avLst/>
              <a:gdLst/>
              <a:ahLst/>
              <a:cxnLst/>
              <a:rect l="l" t="t" r="r" b="b"/>
              <a:pathLst>
                <a:path w="1465702" h="1855913">
                  <a:moveTo>
                    <a:pt x="44202" y="0"/>
                  </a:moveTo>
                  <a:lnTo>
                    <a:pt x="1421500" y="0"/>
                  </a:lnTo>
                  <a:cubicBezTo>
                    <a:pt x="1445912" y="0"/>
                    <a:pt x="1465702" y="19790"/>
                    <a:pt x="1465702" y="44202"/>
                  </a:cubicBezTo>
                  <a:lnTo>
                    <a:pt x="1465702" y="1811710"/>
                  </a:lnTo>
                  <a:cubicBezTo>
                    <a:pt x="1465702" y="1823433"/>
                    <a:pt x="1461045" y="1834677"/>
                    <a:pt x="1452756" y="1842966"/>
                  </a:cubicBezTo>
                  <a:cubicBezTo>
                    <a:pt x="1444466" y="1851256"/>
                    <a:pt x="1433223" y="1855913"/>
                    <a:pt x="1421500" y="1855913"/>
                  </a:cubicBezTo>
                  <a:lnTo>
                    <a:pt x="44202" y="1855913"/>
                  </a:lnTo>
                  <a:cubicBezTo>
                    <a:pt x="19790" y="1855913"/>
                    <a:pt x="0" y="1836123"/>
                    <a:pt x="0" y="1811710"/>
                  </a:cubicBezTo>
                  <a:lnTo>
                    <a:pt x="0" y="44202"/>
                  </a:lnTo>
                  <a:cubicBezTo>
                    <a:pt x="0" y="19790"/>
                    <a:pt x="19790" y="0"/>
                    <a:pt x="44202" y="0"/>
                  </a:cubicBezTo>
                  <a:close/>
                </a:path>
              </a:pathLst>
            </a:custGeom>
            <a:solidFill>
              <a:srgbClr val="FFFFFF"/>
            </a:solidFill>
          </p:spPr>
        </p:sp>
        <p:sp>
          <p:nvSpPr>
            <p:cNvPr id="5" name="TextBox 5"/>
            <p:cNvSpPr txBox="1"/>
            <p:nvPr/>
          </p:nvSpPr>
          <p:spPr>
            <a:xfrm>
              <a:off x="0" y="38100"/>
              <a:ext cx="1465702" cy="1817813"/>
            </a:xfrm>
            <a:prstGeom prst="rect">
              <a:avLst/>
            </a:prstGeom>
          </p:spPr>
          <p:txBody>
            <a:bodyPr lIns="50800" tIns="50800" rIns="50800" bIns="50800" rtlCol="0" anchor="ctr"/>
            <a:lstStyle/>
            <a:p>
              <a:pPr algn="ctr">
                <a:lnSpc>
                  <a:spcPts val="2199"/>
                </a:lnSpc>
              </a:pPr>
              <a:endParaRPr/>
            </a:p>
          </p:txBody>
        </p:sp>
      </p:grpSp>
      <p:grpSp>
        <p:nvGrpSpPr>
          <p:cNvPr id="6" name="Group 6"/>
          <p:cNvGrpSpPr/>
          <p:nvPr/>
        </p:nvGrpSpPr>
        <p:grpSpPr>
          <a:xfrm>
            <a:off x="12352739" y="3303446"/>
            <a:ext cx="4488260" cy="5322632"/>
            <a:chOff x="0" y="0"/>
            <a:chExt cx="1564981" cy="1855913"/>
          </a:xfrm>
        </p:grpSpPr>
        <p:sp>
          <p:nvSpPr>
            <p:cNvPr id="7" name="Freeform 7"/>
            <p:cNvSpPr/>
            <p:nvPr/>
          </p:nvSpPr>
          <p:spPr>
            <a:xfrm>
              <a:off x="0" y="0"/>
              <a:ext cx="1564981" cy="1855913"/>
            </a:xfrm>
            <a:custGeom>
              <a:avLst/>
              <a:gdLst/>
              <a:ahLst/>
              <a:cxnLst/>
              <a:rect l="l" t="t" r="r" b="b"/>
              <a:pathLst>
                <a:path w="1564981" h="1855913">
                  <a:moveTo>
                    <a:pt x="41398" y="0"/>
                  </a:moveTo>
                  <a:lnTo>
                    <a:pt x="1523583" y="0"/>
                  </a:lnTo>
                  <a:cubicBezTo>
                    <a:pt x="1534562" y="0"/>
                    <a:pt x="1545092" y="4362"/>
                    <a:pt x="1552856" y="12125"/>
                  </a:cubicBezTo>
                  <a:cubicBezTo>
                    <a:pt x="1560619" y="19889"/>
                    <a:pt x="1564981" y="30419"/>
                    <a:pt x="1564981" y="41398"/>
                  </a:cubicBezTo>
                  <a:lnTo>
                    <a:pt x="1564981" y="1814514"/>
                  </a:lnTo>
                  <a:cubicBezTo>
                    <a:pt x="1564981" y="1837378"/>
                    <a:pt x="1546446" y="1855913"/>
                    <a:pt x="1523583" y="1855913"/>
                  </a:cubicBezTo>
                  <a:lnTo>
                    <a:pt x="41398" y="1855913"/>
                  </a:lnTo>
                  <a:cubicBezTo>
                    <a:pt x="18535" y="1855913"/>
                    <a:pt x="0" y="1837378"/>
                    <a:pt x="0" y="1814514"/>
                  </a:cubicBezTo>
                  <a:lnTo>
                    <a:pt x="0" y="41398"/>
                  </a:lnTo>
                  <a:cubicBezTo>
                    <a:pt x="0" y="18535"/>
                    <a:pt x="18535" y="0"/>
                    <a:pt x="41398" y="0"/>
                  </a:cubicBezTo>
                  <a:close/>
                </a:path>
              </a:pathLst>
            </a:custGeom>
            <a:solidFill>
              <a:srgbClr val="FFFFFF"/>
            </a:solidFill>
          </p:spPr>
        </p:sp>
        <p:sp>
          <p:nvSpPr>
            <p:cNvPr id="8" name="TextBox 8"/>
            <p:cNvSpPr txBox="1"/>
            <p:nvPr/>
          </p:nvSpPr>
          <p:spPr>
            <a:xfrm>
              <a:off x="0" y="38100"/>
              <a:ext cx="1564981" cy="1817813"/>
            </a:xfrm>
            <a:prstGeom prst="rect">
              <a:avLst/>
            </a:prstGeom>
          </p:spPr>
          <p:txBody>
            <a:bodyPr lIns="50800" tIns="50800" rIns="50800" bIns="50800" rtlCol="0" anchor="ctr"/>
            <a:lstStyle/>
            <a:p>
              <a:pPr algn="ctr">
                <a:lnSpc>
                  <a:spcPts val="2199"/>
                </a:lnSpc>
              </a:pPr>
              <a:endParaRPr/>
            </a:p>
          </p:txBody>
        </p:sp>
      </p:grpSp>
      <p:grpSp>
        <p:nvGrpSpPr>
          <p:cNvPr id="9" name="Group 9"/>
          <p:cNvGrpSpPr/>
          <p:nvPr/>
        </p:nvGrpSpPr>
        <p:grpSpPr>
          <a:xfrm>
            <a:off x="12352739" y="3303446"/>
            <a:ext cx="4430679" cy="5322632"/>
            <a:chOff x="0" y="0"/>
            <a:chExt cx="6798167" cy="8166727"/>
          </a:xfrm>
        </p:grpSpPr>
        <p:sp>
          <p:nvSpPr>
            <p:cNvPr id="10" name="Freeform 10"/>
            <p:cNvSpPr/>
            <p:nvPr/>
          </p:nvSpPr>
          <p:spPr>
            <a:xfrm>
              <a:off x="0" y="0"/>
              <a:ext cx="6798167" cy="8166699"/>
            </a:xfrm>
            <a:custGeom>
              <a:avLst/>
              <a:gdLst/>
              <a:ahLst/>
              <a:cxnLst/>
              <a:rect l="l" t="t" r="r" b="b"/>
              <a:pathLst>
                <a:path w="6798167" h="8166699">
                  <a:moveTo>
                    <a:pt x="701941" y="0"/>
                  </a:moveTo>
                  <a:lnTo>
                    <a:pt x="6096226" y="0"/>
                  </a:lnTo>
                  <a:cubicBezTo>
                    <a:pt x="6483898" y="0"/>
                    <a:pt x="6798167" y="314270"/>
                    <a:pt x="6798167" y="701941"/>
                  </a:cubicBezTo>
                  <a:lnTo>
                    <a:pt x="6798167" y="7464758"/>
                  </a:lnTo>
                  <a:cubicBezTo>
                    <a:pt x="6798167" y="7852429"/>
                    <a:pt x="6483898" y="8166699"/>
                    <a:pt x="6096226" y="8166699"/>
                  </a:cubicBezTo>
                  <a:lnTo>
                    <a:pt x="701941" y="8166699"/>
                  </a:lnTo>
                  <a:cubicBezTo>
                    <a:pt x="314270" y="8166699"/>
                    <a:pt x="0" y="7852429"/>
                    <a:pt x="0" y="7464758"/>
                  </a:cubicBezTo>
                  <a:lnTo>
                    <a:pt x="0" y="701941"/>
                  </a:lnTo>
                  <a:cubicBezTo>
                    <a:pt x="0" y="314270"/>
                    <a:pt x="314270" y="0"/>
                    <a:pt x="701941" y="0"/>
                  </a:cubicBezTo>
                  <a:close/>
                </a:path>
              </a:pathLst>
            </a:custGeom>
            <a:blipFill>
              <a:blip r:embed="rId3"/>
              <a:stretch>
                <a:fillRect l="-113831" r="-41906"/>
              </a:stretch>
            </a:blipFill>
          </p:spPr>
        </p:sp>
      </p:grpSp>
      <p:grpSp>
        <p:nvGrpSpPr>
          <p:cNvPr id="11" name="Group 11"/>
          <p:cNvGrpSpPr/>
          <p:nvPr/>
        </p:nvGrpSpPr>
        <p:grpSpPr>
          <a:xfrm>
            <a:off x="7826811" y="3303446"/>
            <a:ext cx="4430679" cy="5322632"/>
            <a:chOff x="0" y="0"/>
            <a:chExt cx="6798167" cy="8166727"/>
          </a:xfrm>
        </p:grpSpPr>
        <p:sp>
          <p:nvSpPr>
            <p:cNvPr id="12" name="Freeform 12"/>
            <p:cNvSpPr/>
            <p:nvPr/>
          </p:nvSpPr>
          <p:spPr>
            <a:xfrm>
              <a:off x="0" y="0"/>
              <a:ext cx="6798167" cy="8166699"/>
            </a:xfrm>
            <a:custGeom>
              <a:avLst/>
              <a:gdLst/>
              <a:ahLst/>
              <a:cxnLst/>
              <a:rect l="l" t="t" r="r" b="b"/>
              <a:pathLst>
                <a:path w="6798167" h="8166699">
                  <a:moveTo>
                    <a:pt x="701941" y="0"/>
                  </a:moveTo>
                  <a:lnTo>
                    <a:pt x="6096226" y="0"/>
                  </a:lnTo>
                  <a:cubicBezTo>
                    <a:pt x="6483898" y="0"/>
                    <a:pt x="6798167" y="314270"/>
                    <a:pt x="6798167" y="701941"/>
                  </a:cubicBezTo>
                  <a:lnTo>
                    <a:pt x="6798167" y="7464758"/>
                  </a:lnTo>
                  <a:cubicBezTo>
                    <a:pt x="6798167" y="7852429"/>
                    <a:pt x="6483898" y="8166699"/>
                    <a:pt x="6096226" y="8166699"/>
                  </a:cubicBezTo>
                  <a:lnTo>
                    <a:pt x="701941" y="8166699"/>
                  </a:lnTo>
                  <a:cubicBezTo>
                    <a:pt x="314270" y="8166699"/>
                    <a:pt x="0" y="7852429"/>
                    <a:pt x="0" y="7464758"/>
                  </a:cubicBezTo>
                  <a:lnTo>
                    <a:pt x="0" y="701941"/>
                  </a:lnTo>
                  <a:cubicBezTo>
                    <a:pt x="0" y="314270"/>
                    <a:pt x="314270" y="0"/>
                    <a:pt x="701941" y="0"/>
                  </a:cubicBezTo>
                  <a:close/>
                </a:path>
              </a:pathLst>
            </a:custGeom>
            <a:blipFill>
              <a:blip r:embed="rId3"/>
              <a:stretch>
                <a:fillRect r="-155738"/>
              </a:stretch>
            </a:blipFill>
          </p:spPr>
        </p:sp>
      </p:grpSp>
      <p:sp>
        <p:nvSpPr>
          <p:cNvPr id="13" name="TextBox 13"/>
          <p:cNvSpPr txBox="1"/>
          <p:nvPr/>
        </p:nvSpPr>
        <p:spPr>
          <a:xfrm>
            <a:off x="1189512" y="3064380"/>
            <a:ext cx="6217984" cy="2857954"/>
          </a:xfrm>
          <a:prstGeom prst="rect">
            <a:avLst/>
          </a:prstGeom>
        </p:spPr>
        <p:txBody>
          <a:bodyPr lIns="0" tIns="0" rIns="0" bIns="0" rtlCol="0" anchor="t">
            <a:spAutoFit/>
          </a:bodyPr>
          <a:lstStyle/>
          <a:p>
            <a:pPr algn="l">
              <a:lnSpc>
                <a:spcPts val="7464"/>
              </a:lnSpc>
            </a:pPr>
            <a:r>
              <a:rPr lang="en-US" sz="6785">
                <a:solidFill>
                  <a:srgbClr val="FFFFFF"/>
                </a:solidFill>
                <a:latin typeface="Inter"/>
                <a:ea typeface="Inter"/>
                <a:cs typeface="Inter"/>
                <a:sym typeface="Inter"/>
              </a:rPr>
              <a:t>WHY </a:t>
            </a:r>
            <a:r>
              <a:rPr lang="en-US" sz="6785" b="1">
                <a:solidFill>
                  <a:srgbClr val="FFFFFF"/>
                </a:solidFill>
                <a:latin typeface="Inter Bold"/>
                <a:ea typeface="Inter Bold"/>
                <a:cs typeface="Inter Bold"/>
                <a:sym typeface="Inter Bold"/>
              </a:rPr>
              <a:t>LEVERAGE</a:t>
            </a:r>
            <a:r>
              <a:rPr lang="en-US" sz="6785">
                <a:solidFill>
                  <a:srgbClr val="FFFFFF"/>
                </a:solidFill>
                <a:latin typeface="Inter"/>
                <a:ea typeface="Inter"/>
                <a:cs typeface="Inter"/>
                <a:sym typeface="Inter"/>
              </a:rPr>
              <a:t> IS IMPORTANT</a:t>
            </a:r>
          </a:p>
        </p:txBody>
      </p:sp>
      <p:sp>
        <p:nvSpPr>
          <p:cNvPr id="14" name="TextBox 14"/>
          <p:cNvSpPr txBox="1"/>
          <p:nvPr/>
        </p:nvSpPr>
        <p:spPr>
          <a:xfrm>
            <a:off x="1189512" y="6075010"/>
            <a:ext cx="6426276" cy="2138209"/>
          </a:xfrm>
          <a:prstGeom prst="rect">
            <a:avLst/>
          </a:prstGeom>
        </p:spPr>
        <p:txBody>
          <a:bodyPr lIns="0" tIns="0" rIns="0" bIns="0" rtlCol="0" anchor="t">
            <a:spAutoFit/>
          </a:bodyPr>
          <a:lstStyle/>
          <a:p>
            <a:pPr algn="l">
              <a:lnSpc>
                <a:spcPts val="3353"/>
              </a:lnSpc>
            </a:pPr>
            <a:r>
              <a:rPr lang="en-US" sz="3387">
                <a:solidFill>
                  <a:srgbClr val="FFFFFF"/>
                </a:solidFill>
                <a:latin typeface="Arimo"/>
                <a:ea typeface="Arimo"/>
                <a:cs typeface="Arimo"/>
                <a:sym typeface="Arimo"/>
              </a:rPr>
              <a:t>A strategic advantage</a:t>
            </a:r>
          </a:p>
          <a:p>
            <a:pPr marL="612984" lvl="1" indent="-306492" algn="l">
              <a:lnSpc>
                <a:spcPts val="3353"/>
              </a:lnSpc>
            </a:pPr>
            <a:r>
              <a:rPr lang="en-US" sz="3387">
                <a:solidFill>
                  <a:srgbClr val="FFFFFF"/>
                </a:solidFill>
                <a:latin typeface="Arimo"/>
                <a:ea typeface="Arimo"/>
                <a:cs typeface="Arimo"/>
                <a:sym typeface="Arimo"/>
              </a:rPr>
              <a:t> </a:t>
            </a:r>
          </a:p>
          <a:p>
            <a:pPr algn="l">
              <a:lnSpc>
                <a:spcPts val="3353"/>
              </a:lnSpc>
            </a:pPr>
            <a:r>
              <a:rPr lang="en-US" sz="3387">
                <a:solidFill>
                  <a:srgbClr val="FFFFFF"/>
                </a:solidFill>
                <a:latin typeface="Arimo"/>
                <a:ea typeface="Arimo"/>
                <a:cs typeface="Arimo"/>
                <a:sym typeface="Arimo"/>
              </a:rPr>
              <a:t>Taking maximum advantage of an available and accessible resource or opportunity</a:t>
            </a:r>
          </a:p>
        </p:txBody>
      </p:sp>
      <p:sp>
        <p:nvSpPr>
          <p:cNvPr id="15" name="Freeform 15"/>
          <p:cNvSpPr/>
          <p:nvPr/>
        </p:nvSpPr>
        <p:spPr>
          <a:xfrm>
            <a:off x="1189512" y="860917"/>
            <a:ext cx="3333462" cy="1419743"/>
          </a:xfrm>
          <a:custGeom>
            <a:avLst/>
            <a:gdLst/>
            <a:ahLst/>
            <a:cxnLst/>
            <a:rect l="l" t="t" r="r" b="b"/>
            <a:pathLst>
              <a:path w="3333462" h="1419743">
                <a:moveTo>
                  <a:pt x="0" y="0"/>
                </a:moveTo>
                <a:lnTo>
                  <a:pt x="3333463" y="0"/>
                </a:lnTo>
                <a:lnTo>
                  <a:pt x="3333463" y="1419744"/>
                </a:lnTo>
                <a:lnTo>
                  <a:pt x="0" y="1419744"/>
                </a:lnTo>
                <a:lnTo>
                  <a:pt x="0" y="0"/>
                </a:lnTo>
                <a:close/>
              </a:path>
            </a:pathLst>
          </a:custGeom>
          <a:blipFill>
            <a:blip r:embed="rId4"/>
            <a:stretch>
              <a:fillRect r="-55131"/>
            </a:stretch>
          </a:blipFill>
        </p:spPr>
      </p:sp>
      <p:sp>
        <p:nvSpPr>
          <p:cNvPr id="16" name="TextBox 16"/>
          <p:cNvSpPr txBox="1"/>
          <p:nvPr/>
        </p:nvSpPr>
        <p:spPr>
          <a:xfrm>
            <a:off x="13626993" y="8939366"/>
            <a:ext cx="3784707" cy="333375"/>
          </a:xfrm>
          <a:prstGeom prst="rect">
            <a:avLst/>
          </a:prstGeom>
        </p:spPr>
        <p:txBody>
          <a:bodyPr lIns="0" tIns="0" rIns="0" bIns="0" rtlCol="0" anchor="t">
            <a:spAutoFit/>
          </a:bodyPr>
          <a:lstStyle/>
          <a:p>
            <a:pPr algn="l">
              <a:lnSpc>
                <a:spcPts val="2474"/>
              </a:lnSpc>
            </a:pPr>
            <a:r>
              <a:rPr lang="en-US" sz="2499">
                <a:solidFill>
                  <a:srgbClr val="FFFFFF"/>
                </a:solidFill>
                <a:latin typeface="Arimo"/>
                <a:ea typeface="Arimo"/>
                <a:cs typeface="Arimo"/>
                <a:sym typeface="Arimo"/>
              </a:rPr>
              <a:t>More Than Trading</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155" y="76857"/>
            <a:ext cx="18189845" cy="10220068"/>
            <a:chOff x="0" y="0"/>
            <a:chExt cx="24253126" cy="13626757"/>
          </a:xfrm>
        </p:grpSpPr>
        <p:sp>
          <p:nvSpPr>
            <p:cNvPr id="3" name="Freeform 3"/>
            <p:cNvSpPr/>
            <p:nvPr/>
          </p:nvSpPr>
          <p:spPr>
            <a:xfrm>
              <a:off x="0" y="0"/>
              <a:ext cx="24253189" cy="13626719"/>
            </a:xfrm>
            <a:custGeom>
              <a:avLst/>
              <a:gdLst/>
              <a:ahLst/>
              <a:cxnLst/>
              <a:rect l="l" t="t" r="r" b="b"/>
              <a:pathLst>
                <a:path w="24253189" h="13626719">
                  <a:moveTo>
                    <a:pt x="0" y="0"/>
                  </a:moveTo>
                  <a:lnTo>
                    <a:pt x="24253189" y="0"/>
                  </a:lnTo>
                  <a:lnTo>
                    <a:pt x="24253189" y="13626719"/>
                  </a:lnTo>
                  <a:lnTo>
                    <a:pt x="0" y="13626719"/>
                  </a:lnTo>
                  <a:lnTo>
                    <a:pt x="0" y="0"/>
                  </a:lnTo>
                  <a:close/>
                </a:path>
              </a:pathLst>
            </a:custGeom>
            <a:blipFill>
              <a:blip r:embed="rId2"/>
              <a:stretch>
                <a:fillRect/>
              </a:stretch>
            </a:blipFill>
          </p:spPr>
        </p:sp>
      </p:gr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7940" y="201006"/>
            <a:ext cx="17948024" cy="10039779"/>
            <a:chOff x="0" y="0"/>
            <a:chExt cx="23930699" cy="13386372"/>
          </a:xfrm>
        </p:grpSpPr>
        <p:sp>
          <p:nvSpPr>
            <p:cNvPr id="3" name="Freeform 3"/>
            <p:cNvSpPr/>
            <p:nvPr/>
          </p:nvSpPr>
          <p:spPr>
            <a:xfrm>
              <a:off x="0" y="0"/>
              <a:ext cx="23930738" cy="13386308"/>
            </a:xfrm>
            <a:custGeom>
              <a:avLst/>
              <a:gdLst/>
              <a:ahLst/>
              <a:cxnLst/>
              <a:rect l="l" t="t" r="r" b="b"/>
              <a:pathLst>
                <a:path w="23930738" h="13386308">
                  <a:moveTo>
                    <a:pt x="0" y="0"/>
                  </a:moveTo>
                  <a:lnTo>
                    <a:pt x="23930738" y="0"/>
                  </a:lnTo>
                  <a:lnTo>
                    <a:pt x="23930738" y="13386308"/>
                  </a:lnTo>
                  <a:lnTo>
                    <a:pt x="0" y="13386308"/>
                  </a:lnTo>
                  <a:lnTo>
                    <a:pt x="0" y="0"/>
                  </a:lnTo>
                  <a:close/>
                </a:path>
              </a:pathLst>
            </a:custGeom>
            <a:blipFill>
              <a:blip r:embed="rId2"/>
              <a:stretch>
                <a:fillRect/>
              </a:stretch>
            </a:blipFill>
          </p:spPr>
        </p:sp>
      </p:gr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43300"/>
            <a:ext cx="18288000" cy="3560331"/>
            <a:chOff x="0" y="0"/>
            <a:chExt cx="24384000" cy="4747108"/>
          </a:xfrm>
        </p:grpSpPr>
        <p:sp>
          <p:nvSpPr>
            <p:cNvPr id="3" name="Freeform 3"/>
            <p:cNvSpPr/>
            <p:nvPr/>
          </p:nvSpPr>
          <p:spPr>
            <a:xfrm>
              <a:off x="0" y="0"/>
              <a:ext cx="24384000" cy="4747133"/>
            </a:xfrm>
            <a:custGeom>
              <a:avLst/>
              <a:gdLst/>
              <a:ahLst/>
              <a:cxnLst/>
              <a:rect l="l" t="t" r="r" b="b"/>
              <a:pathLst>
                <a:path w="24384000" h="4747133">
                  <a:moveTo>
                    <a:pt x="0" y="0"/>
                  </a:moveTo>
                  <a:lnTo>
                    <a:pt x="24384000" y="0"/>
                  </a:lnTo>
                  <a:lnTo>
                    <a:pt x="24384000" y="4747133"/>
                  </a:lnTo>
                  <a:lnTo>
                    <a:pt x="0" y="4747133"/>
                  </a:lnTo>
                  <a:lnTo>
                    <a:pt x="0" y="0"/>
                  </a:lnTo>
                  <a:close/>
                </a:path>
              </a:pathLst>
            </a:custGeom>
            <a:blipFill>
              <a:blip r:embed="rId2"/>
              <a:stretch>
                <a:fillRect t="-571" b="-571"/>
              </a:stretch>
            </a:blipFill>
          </p:spPr>
        </p:sp>
      </p:grpSp>
      <p:grpSp>
        <p:nvGrpSpPr>
          <p:cNvPr id="4" name="Group 4"/>
          <p:cNvGrpSpPr/>
          <p:nvPr/>
        </p:nvGrpSpPr>
        <p:grpSpPr>
          <a:xfrm>
            <a:off x="8289550" y="7805147"/>
            <a:ext cx="834095" cy="834095"/>
            <a:chOff x="0" y="0"/>
            <a:chExt cx="1112126" cy="1112126"/>
          </a:xfrm>
        </p:grpSpPr>
        <p:sp>
          <p:nvSpPr>
            <p:cNvPr id="5" name="Freeform 5"/>
            <p:cNvSpPr/>
            <p:nvPr/>
          </p:nvSpPr>
          <p:spPr>
            <a:xfrm>
              <a:off x="0" y="0"/>
              <a:ext cx="1112139" cy="1112139"/>
            </a:xfrm>
            <a:custGeom>
              <a:avLst/>
              <a:gdLst/>
              <a:ahLst/>
              <a:cxnLst/>
              <a:rect l="l" t="t" r="r" b="b"/>
              <a:pathLst>
                <a:path w="1112139" h="1112139">
                  <a:moveTo>
                    <a:pt x="0" y="0"/>
                  </a:moveTo>
                  <a:lnTo>
                    <a:pt x="1112139" y="0"/>
                  </a:lnTo>
                  <a:lnTo>
                    <a:pt x="1112139" y="1112139"/>
                  </a:lnTo>
                  <a:lnTo>
                    <a:pt x="0" y="1112139"/>
                  </a:lnTo>
                  <a:lnTo>
                    <a:pt x="0" y="0"/>
                  </a:lnTo>
                  <a:close/>
                </a:path>
              </a:pathLst>
            </a:custGeom>
            <a:blipFill>
              <a:blip r:embed="rId3"/>
              <a:stretch>
                <a:fillRect r="1" b="1"/>
              </a:stretch>
            </a:blipFill>
          </p:spPr>
        </p:sp>
      </p:grpSp>
      <p:sp>
        <p:nvSpPr>
          <p:cNvPr id="6" name="TextBox 6"/>
          <p:cNvSpPr txBox="1"/>
          <p:nvPr/>
        </p:nvSpPr>
        <p:spPr>
          <a:xfrm>
            <a:off x="9215066" y="7966386"/>
            <a:ext cx="1696945" cy="463991"/>
          </a:xfrm>
          <a:prstGeom prst="rect">
            <a:avLst/>
          </a:prstGeom>
        </p:spPr>
        <p:txBody>
          <a:bodyPr lIns="0" tIns="0" rIns="0" bIns="0" rtlCol="0" anchor="t">
            <a:spAutoFit/>
          </a:bodyPr>
          <a:lstStyle/>
          <a:p>
            <a:pPr algn="l">
              <a:lnSpc>
                <a:spcPts val="2879"/>
              </a:lnSpc>
            </a:pPr>
            <a:r>
              <a:rPr lang="en-US" sz="2400" b="1">
                <a:solidFill>
                  <a:srgbClr val="000000"/>
                </a:solidFill>
                <a:latin typeface="Avenir Bold"/>
                <a:ea typeface="Avenir Bold"/>
                <a:cs typeface="Avenir Bold"/>
                <a:sym typeface="Avenir Bold"/>
              </a:rPr>
              <a:t>PU PRIME</a:t>
            </a: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5" y="-9525"/>
            <a:ext cx="18307050" cy="10306050"/>
            <a:chOff x="0" y="0"/>
            <a:chExt cx="24409400" cy="13741400"/>
          </a:xfrm>
        </p:grpSpPr>
        <p:sp>
          <p:nvSpPr>
            <p:cNvPr id="3" name="Freeform 3"/>
            <p:cNvSpPr/>
            <p:nvPr/>
          </p:nvSpPr>
          <p:spPr>
            <a:xfrm>
              <a:off x="0" y="0"/>
              <a:ext cx="24409400" cy="13741400"/>
            </a:xfrm>
            <a:custGeom>
              <a:avLst/>
              <a:gdLst/>
              <a:ahLst/>
              <a:cxnLst/>
              <a:rect l="l" t="t" r="r" b="b"/>
              <a:pathLst>
                <a:path w="24409400" h="13741400">
                  <a:moveTo>
                    <a:pt x="0" y="0"/>
                  </a:moveTo>
                  <a:lnTo>
                    <a:pt x="24409400" y="0"/>
                  </a:lnTo>
                  <a:lnTo>
                    <a:pt x="24409400" y="13741400"/>
                  </a:lnTo>
                  <a:lnTo>
                    <a:pt x="0" y="13741400"/>
                  </a:lnTo>
                  <a:close/>
                </a:path>
              </a:pathLst>
            </a:custGeom>
            <a:solidFill>
              <a:srgbClr val="000000"/>
            </a:solidFill>
            <a:ln w="19050" cap="sq">
              <a:solidFill>
                <a:srgbClr val="000000"/>
              </a:solidFill>
              <a:prstDash val="solid"/>
              <a:miter/>
            </a:ln>
          </p:spPr>
        </p:sp>
      </p:grpSp>
      <p:grpSp>
        <p:nvGrpSpPr>
          <p:cNvPr id="4" name="Group 4"/>
          <p:cNvGrpSpPr/>
          <p:nvPr/>
        </p:nvGrpSpPr>
        <p:grpSpPr>
          <a:xfrm>
            <a:off x="1414462" y="7743825"/>
            <a:ext cx="1714500" cy="600075"/>
            <a:chOff x="0" y="0"/>
            <a:chExt cx="2286000" cy="800100"/>
          </a:xfrm>
        </p:grpSpPr>
        <p:sp>
          <p:nvSpPr>
            <p:cNvPr id="5" name="Freeform 5"/>
            <p:cNvSpPr/>
            <p:nvPr/>
          </p:nvSpPr>
          <p:spPr>
            <a:xfrm>
              <a:off x="0" y="0"/>
              <a:ext cx="2286000" cy="800098"/>
            </a:xfrm>
            <a:custGeom>
              <a:avLst/>
              <a:gdLst/>
              <a:ahLst/>
              <a:cxnLst/>
              <a:rect l="l" t="t" r="r" b="b"/>
              <a:pathLst>
                <a:path w="2286000" h="800098">
                  <a:moveTo>
                    <a:pt x="0" y="0"/>
                  </a:moveTo>
                  <a:lnTo>
                    <a:pt x="2286000" y="0"/>
                  </a:lnTo>
                  <a:lnTo>
                    <a:pt x="2286000" y="800098"/>
                  </a:lnTo>
                  <a:lnTo>
                    <a:pt x="0" y="800098"/>
                  </a:lnTo>
                  <a:close/>
                </a:path>
              </a:pathLst>
            </a:custGeom>
            <a:blipFill>
              <a:blip r:embed="rId2">
                <a:alphaModFix amt="0"/>
              </a:blip>
              <a:stretch>
                <a:fillRect t="-5671" b="-5671"/>
              </a:stretch>
            </a:blipFill>
          </p:spPr>
        </p:sp>
        <p:sp>
          <p:nvSpPr>
            <p:cNvPr id="6" name="TextBox 6"/>
            <p:cNvSpPr txBox="1"/>
            <p:nvPr/>
          </p:nvSpPr>
          <p:spPr>
            <a:xfrm>
              <a:off x="0" y="123825"/>
              <a:ext cx="2286000" cy="676275"/>
            </a:xfrm>
            <a:prstGeom prst="rect">
              <a:avLst/>
            </a:prstGeom>
          </p:spPr>
          <p:txBody>
            <a:bodyPr lIns="0" tIns="0" rIns="0" bIns="0" rtlCol="0" anchor="ctr"/>
            <a:lstStyle/>
            <a:p>
              <a:pPr algn="l">
                <a:lnSpc>
                  <a:spcPts val="3525"/>
                </a:lnSpc>
              </a:pPr>
              <a:r>
                <a:rPr lang="en-US" sz="4079" b="1" spc="-24">
                  <a:solidFill>
                    <a:srgbClr val="0057D7"/>
                  </a:solidFill>
                  <a:latin typeface="TT Rounds Condensed Bold"/>
                  <a:ea typeface="TT Rounds Condensed Bold"/>
                  <a:cs typeface="TT Rounds Condensed Bold"/>
                  <a:sym typeface="TT Rounds Condensed Bold"/>
                </a:rPr>
                <a:t>1.</a:t>
              </a:r>
            </a:p>
          </p:txBody>
        </p:sp>
      </p:grpSp>
      <p:grpSp>
        <p:nvGrpSpPr>
          <p:cNvPr id="7" name="Group 7"/>
          <p:cNvGrpSpPr/>
          <p:nvPr/>
        </p:nvGrpSpPr>
        <p:grpSpPr>
          <a:xfrm>
            <a:off x="966254" y="3507019"/>
            <a:ext cx="12601575" cy="1971675"/>
            <a:chOff x="0" y="0"/>
            <a:chExt cx="16802100" cy="2628900"/>
          </a:xfrm>
        </p:grpSpPr>
        <p:sp>
          <p:nvSpPr>
            <p:cNvPr id="8" name="Freeform 8"/>
            <p:cNvSpPr/>
            <p:nvPr/>
          </p:nvSpPr>
          <p:spPr>
            <a:xfrm>
              <a:off x="0" y="0"/>
              <a:ext cx="16802098" cy="2628900"/>
            </a:xfrm>
            <a:custGeom>
              <a:avLst/>
              <a:gdLst/>
              <a:ahLst/>
              <a:cxnLst/>
              <a:rect l="l" t="t" r="r" b="b"/>
              <a:pathLst>
                <a:path w="16802098" h="2628900">
                  <a:moveTo>
                    <a:pt x="0" y="0"/>
                  </a:moveTo>
                  <a:lnTo>
                    <a:pt x="16802098" y="0"/>
                  </a:lnTo>
                  <a:lnTo>
                    <a:pt x="16802098" y="2628900"/>
                  </a:lnTo>
                  <a:lnTo>
                    <a:pt x="0" y="2628900"/>
                  </a:lnTo>
                  <a:close/>
                </a:path>
              </a:pathLst>
            </a:custGeom>
            <a:blipFill>
              <a:blip r:embed="rId2">
                <a:alphaModFix amt="0"/>
              </a:blip>
              <a:stretch>
                <a:fillRect t="-74534" b="-74534"/>
              </a:stretch>
            </a:blipFill>
          </p:spPr>
        </p:sp>
        <p:sp>
          <p:nvSpPr>
            <p:cNvPr id="9" name="TextBox 9"/>
            <p:cNvSpPr txBox="1"/>
            <p:nvPr/>
          </p:nvSpPr>
          <p:spPr>
            <a:xfrm>
              <a:off x="0" y="38100"/>
              <a:ext cx="16802100" cy="2590800"/>
            </a:xfrm>
            <a:prstGeom prst="rect">
              <a:avLst/>
            </a:prstGeom>
          </p:spPr>
          <p:txBody>
            <a:bodyPr lIns="0" tIns="0" rIns="0" bIns="0" rtlCol="0" anchor="ctr"/>
            <a:lstStyle/>
            <a:p>
              <a:pPr algn="l">
                <a:lnSpc>
                  <a:spcPts val="4082"/>
                </a:lnSpc>
              </a:pPr>
              <a:endParaRPr/>
            </a:p>
            <a:p>
              <a:pPr algn="l">
                <a:lnSpc>
                  <a:spcPts val="13996"/>
                </a:lnSpc>
              </a:pPr>
              <a:r>
                <a:rPr lang="en-US" sz="12960" b="1" spc="-78">
                  <a:solidFill>
                    <a:srgbClr val="FFFFFF"/>
                  </a:solidFill>
                  <a:latin typeface="TT Rounds Condensed Bold"/>
                  <a:ea typeface="TT Rounds Condensed Bold"/>
                  <a:cs typeface="TT Rounds Condensed Bold"/>
                  <a:sym typeface="TT Rounds Condensed Bold"/>
                </a:rPr>
                <a:t>Testimonials</a:t>
              </a:r>
            </a:p>
          </p:txBody>
        </p:sp>
      </p:grpSp>
      <p:grpSp>
        <p:nvGrpSpPr>
          <p:cNvPr id="10" name="Group 10"/>
          <p:cNvGrpSpPr/>
          <p:nvPr/>
        </p:nvGrpSpPr>
        <p:grpSpPr>
          <a:xfrm>
            <a:off x="9620336" y="2114550"/>
            <a:ext cx="7894987" cy="6728289"/>
            <a:chOff x="0" y="0"/>
            <a:chExt cx="10526649" cy="8971051"/>
          </a:xfrm>
        </p:grpSpPr>
        <p:sp>
          <p:nvSpPr>
            <p:cNvPr id="11" name="Freeform 11"/>
            <p:cNvSpPr/>
            <p:nvPr/>
          </p:nvSpPr>
          <p:spPr>
            <a:xfrm>
              <a:off x="0" y="0"/>
              <a:ext cx="10526649" cy="8971026"/>
            </a:xfrm>
            <a:custGeom>
              <a:avLst/>
              <a:gdLst/>
              <a:ahLst/>
              <a:cxnLst/>
              <a:rect l="l" t="t" r="r" b="b"/>
              <a:pathLst>
                <a:path w="10526649" h="8971026">
                  <a:moveTo>
                    <a:pt x="0" y="0"/>
                  </a:moveTo>
                  <a:lnTo>
                    <a:pt x="10526649" y="0"/>
                  </a:lnTo>
                  <a:lnTo>
                    <a:pt x="10526649" y="8971026"/>
                  </a:lnTo>
                  <a:lnTo>
                    <a:pt x="0" y="8971026"/>
                  </a:lnTo>
                  <a:lnTo>
                    <a:pt x="0" y="0"/>
                  </a:lnTo>
                  <a:close/>
                </a:path>
              </a:pathLst>
            </a:custGeom>
            <a:blipFill>
              <a:blip r:embed="rId3"/>
              <a:stretch>
                <a:fillRect/>
              </a:stretch>
            </a:blipFill>
          </p:spPr>
        </p:sp>
      </p:gr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29425" y="0"/>
            <a:ext cx="4629150" cy="10287000"/>
            <a:chOff x="0" y="0"/>
            <a:chExt cx="6172200" cy="13716000"/>
          </a:xfrm>
        </p:grpSpPr>
        <p:sp>
          <p:nvSpPr>
            <p:cNvPr id="3" name="Freeform 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2"/>
              <a:stretch>
                <a:fillRect/>
              </a:stretch>
            </a:blipFill>
          </p:spPr>
        </p:sp>
      </p:grpSp>
      <p:grpSp>
        <p:nvGrpSpPr>
          <p:cNvPr id="4" name="Group 4"/>
          <p:cNvGrpSpPr/>
          <p:nvPr/>
        </p:nvGrpSpPr>
        <p:grpSpPr>
          <a:xfrm>
            <a:off x="6829425" y="0"/>
            <a:ext cx="4629150" cy="10287000"/>
            <a:chOff x="0" y="0"/>
            <a:chExt cx="6172200" cy="13716000"/>
          </a:xfrm>
        </p:grpSpPr>
        <p:sp>
          <p:nvSpPr>
            <p:cNvPr id="5" name="Freeform 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3"/>
              <a:stretch>
                <a:fillRect/>
              </a:stretch>
            </a:blipFill>
          </p:spPr>
        </p:sp>
      </p:grpSp>
      <p:grpSp>
        <p:nvGrpSpPr>
          <p:cNvPr id="6" name="Group 6"/>
          <p:cNvGrpSpPr/>
          <p:nvPr/>
        </p:nvGrpSpPr>
        <p:grpSpPr>
          <a:xfrm>
            <a:off x="6829425" y="0"/>
            <a:ext cx="4629150" cy="10287000"/>
            <a:chOff x="0" y="0"/>
            <a:chExt cx="6172200" cy="13716000"/>
          </a:xfrm>
        </p:grpSpPr>
        <p:sp>
          <p:nvSpPr>
            <p:cNvPr id="7" name="Freeform 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4"/>
              <a:stretch>
                <a:fillRect/>
              </a:stretch>
            </a:blipFill>
          </p:spPr>
        </p:sp>
      </p:grpSp>
      <p:grpSp>
        <p:nvGrpSpPr>
          <p:cNvPr id="8" name="Group 8"/>
          <p:cNvGrpSpPr/>
          <p:nvPr/>
        </p:nvGrpSpPr>
        <p:grpSpPr>
          <a:xfrm>
            <a:off x="6829425" y="0"/>
            <a:ext cx="4629150" cy="10287000"/>
            <a:chOff x="0" y="0"/>
            <a:chExt cx="6172200" cy="13716000"/>
          </a:xfrm>
        </p:grpSpPr>
        <p:sp>
          <p:nvSpPr>
            <p:cNvPr id="9" name="Freeform 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5"/>
              <a:stretch>
                <a:fillRect/>
              </a:stretch>
            </a:blipFill>
          </p:spPr>
        </p:sp>
      </p:grpSp>
      <p:grpSp>
        <p:nvGrpSpPr>
          <p:cNvPr id="10" name="Group 10"/>
          <p:cNvGrpSpPr/>
          <p:nvPr/>
        </p:nvGrpSpPr>
        <p:grpSpPr>
          <a:xfrm>
            <a:off x="6829425" y="0"/>
            <a:ext cx="4629150" cy="10287000"/>
            <a:chOff x="0" y="0"/>
            <a:chExt cx="6172200" cy="13716000"/>
          </a:xfrm>
        </p:grpSpPr>
        <p:sp>
          <p:nvSpPr>
            <p:cNvPr id="11" name="Freeform 11"/>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6"/>
              <a:stretch>
                <a:fillRect/>
              </a:stretch>
            </a:blipFill>
          </p:spPr>
        </p:sp>
      </p:grpSp>
      <p:grpSp>
        <p:nvGrpSpPr>
          <p:cNvPr id="12" name="Group 12"/>
          <p:cNvGrpSpPr/>
          <p:nvPr/>
        </p:nvGrpSpPr>
        <p:grpSpPr>
          <a:xfrm>
            <a:off x="6829425" y="0"/>
            <a:ext cx="4629150" cy="10287000"/>
            <a:chOff x="0" y="0"/>
            <a:chExt cx="6172200" cy="13716000"/>
          </a:xfrm>
        </p:grpSpPr>
        <p:sp>
          <p:nvSpPr>
            <p:cNvPr id="13" name="Freeform 1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7"/>
              <a:stretch>
                <a:fillRect/>
              </a:stretch>
            </a:blipFill>
          </p:spPr>
        </p:sp>
      </p:grpSp>
      <p:grpSp>
        <p:nvGrpSpPr>
          <p:cNvPr id="14" name="Group 14"/>
          <p:cNvGrpSpPr/>
          <p:nvPr/>
        </p:nvGrpSpPr>
        <p:grpSpPr>
          <a:xfrm>
            <a:off x="6829425" y="0"/>
            <a:ext cx="4629150" cy="10287000"/>
            <a:chOff x="0" y="0"/>
            <a:chExt cx="6172200" cy="13716000"/>
          </a:xfrm>
        </p:grpSpPr>
        <p:sp>
          <p:nvSpPr>
            <p:cNvPr id="15" name="Freeform 1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8"/>
              <a:stretch>
                <a:fillRect/>
              </a:stretch>
            </a:blipFill>
          </p:spPr>
        </p:sp>
      </p:grpSp>
      <p:grpSp>
        <p:nvGrpSpPr>
          <p:cNvPr id="16" name="Group 16"/>
          <p:cNvGrpSpPr/>
          <p:nvPr/>
        </p:nvGrpSpPr>
        <p:grpSpPr>
          <a:xfrm>
            <a:off x="12415838" y="-14288"/>
            <a:ext cx="4629150" cy="10287000"/>
            <a:chOff x="0" y="0"/>
            <a:chExt cx="6172200" cy="13716000"/>
          </a:xfrm>
        </p:grpSpPr>
        <p:sp>
          <p:nvSpPr>
            <p:cNvPr id="17" name="Freeform 1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9"/>
              <a:stretch>
                <a:fillRect/>
              </a:stretch>
            </a:blipFill>
          </p:spPr>
        </p:sp>
      </p:grpSp>
      <p:grpSp>
        <p:nvGrpSpPr>
          <p:cNvPr id="18" name="Group 18"/>
          <p:cNvGrpSpPr/>
          <p:nvPr/>
        </p:nvGrpSpPr>
        <p:grpSpPr>
          <a:xfrm>
            <a:off x="1243012" y="-14288"/>
            <a:ext cx="4629150" cy="10287000"/>
            <a:chOff x="0" y="0"/>
            <a:chExt cx="6172200" cy="13716000"/>
          </a:xfrm>
        </p:grpSpPr>
        <p:sp>
          <p:nvSpPr>
            <p:cNvPr id="19" name="Freeform 1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10"/>
              <a:stretch>
                <a:fillRect/>
              </a:stretch>
            </a:blipFill>
          </p:spPr>
        </p:sp>
      </p:gr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29425" y="0"/>
            <a:ext cx="4629150" cy="10287000"/>
            <a:chOff x="0" y="0"/>
            <a:chExt cx="6172200" cy="13716000"/>
          </a:xfrm>
        </p:grpSpPr>
        <p:sp>
          <p:nvSpPr>
            <p:cNvPr id="3" name="Freeform 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2"/>
              <a:stretch>
                <a:fillRect/>
              </a:stretch>
            </a:blipFill>
          </p:spPr>
        </p:sp>
      </p:grpSp>
      <p:grpSp>
        <p:nvGrpSpPr>
          <p:cNvPr id="4" name="Group 4"/>
          <p:cNvGrpSpPr/>
          <p:nvPr/>
        </p:nvGrpSpPr>
        <p:grpSpPr>
          <a:xfrm>
            <a:off x="6829425" y="0"/>
            <a:ext cx="4629150" cy="10287000"/>
            <a:chOff x="0" y="0"/>
            <a:chExt cx="6172200" cy="13716000"/>
          </a:xfrm>
        </p:grpSpPr>
        <p:sp>
          <p:nvSpPr>
            <p:cNvPr id="5" name="Freeform 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3"/>
              <a:stretch>
                <a:fillRect/>
              </a:stretch>
            </a:blipFill>
          </p:spPr>
        </p:sp>
      </p:grpSp>
      <p:grpSp>
        <p:nvGrpSpPr>
          <p:cNvPr id="6" name="Group 6"/>
          <p:cNvGrpSpPr/>
          <p:nvPr/>
        </p:nvGrpSpPr>
        <p:grpSpPr>
          <a:xfrm>
            <a:off x="12115800" y="0"/>
            <a:ext cx="4629150" cy="10287000"/>
            <a:chOff x="0" y="0"/>
            <a:chExt cx="6172200" cy="13716000"/>
          </a:xfrm>
        </p:grpSpPr>
        <p:sp>
          <p:nvSpPr>
            <p:cNvPr id="7" name="Freeform 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4"/>
              <a:stretch>
                <a:fillRect/>
              </a:stretch>
            </a:blipFill>
          </p:spPr>
        </p:sp>
      </p:grpSp>
      <p:grpSp>
        <p:nvGrpSpPr>
          <p:cNvPr id="8" name="Group 8"/>
          <p:cNvGrpSpPr/>
          <p:nvPr/>
        </p:nvGrpSpPr>
        <p:grpSpPr>
          <a:xfrm>
            <a:off x="1543050" y="0"/>
            <a:ext cx="4629150" cy="10287000"/>
            <a:chOff x="0" y="0"/>
            <a:chExt cx="6172200" cy="13716000"/>
          </a:xfrm>
        </p:grpSpPr>
        <p:sp>
          <p:nvSpPr>
            <p:cNvPr id="9" name="Freeform 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5"/>
              <a:stretch>
                <a:fillRect/>
              </a:stretch>
            </a:blipFill>
          </p:spPr>
        </p:sp>
      </p:gr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5938" y="0"/>
            <a:ext cx="4629150" cy="10287000"/>
            <a:chOff x="0" y="0"/>
            <a:chExt cx="6172200" cy="13716000"/>
          </a:xfrm>
        </p:grpSpPr>
        <p:sp>
          <p:nvSpPr>
            <p:cNvPr id="3" name="Freeform 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2"/>
              <a:stretch>
                <a:fillRect/>
              </a:stretch>
            </a:blipFill>
          </p:spPr>
        </p:sp>
      </p:gr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29425" y="0"/>
            <a:ext cx="4629150" cy="10287000"/>
            <a:chOff x="0" y="0"/>
            <a:chExt cx="6172200" cy="13716000"/>
          </a:xfrm>
        </p:grpSpPr>
        <p:sp>
          <p:nvSpPr>
            <p:cNvPr id="3" name="Freeform 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2"/>
              <a:stretch>
                <a:fillRect/>
              </a:stretch>
            </a:blipFill>
          </p:spPr>
        </p:sp>
      </p:grpSp>
      <p:grpSp>
        <p:nvGrpSpPr>
          <p:cNvPr id="4" name="Group 4"/>
          <p:cNvGrpSpPr/>
          <p:nvPr/>
        </p:nvGrpSpPr>
        <p:grpSpPr>
          <a:xfrm>
            <a:off x="6829425" y="0"/>
            <a:ext cx="4629150" cy="10287000"/>
            <a:chOff x="0" y="0"/>
            <a:chExt cx="6172200" cy="13716000"/>
          </a:xfrm>
        </p:grpSpPr>
        <p:sp>
          <p:nvSpPr>
            <p:cNvPr id="5" name="Freeform 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3"/>
              <a:stretch>
                <a:fillRect/>
              </a:stretch>
            </a:blipFill>
          </p:spPr>
        </p:sp>
      </p:grpSp>
      <p:grpSp>
        <p:nvGrpSpPr>
          <p:cNvPr id="6" name="Group 6"/>
          <p:cNvGrpSpPr/>
          <p:nvPr/>
        </p:nvGrpSpPr>
        <p:grpSpPr>
          <a:xfrm>
            <a:off x="6829425" y="0"/>
            <a:ext cx="4629150" cy="10287000"/>
            <a:chOff x="0" y="0"/>
            <a:chExt cx="6172200" cy="13716000"/>
          </a:xfrm>
        </p:grpSpPr>
        <p:sp>
          <p:nvSpPr>
            <p:cNvPr id="7" name="Freeform 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4"/>
              <a:stretch>
                <a:fillRect/>
              </a:stretch>
            </a:blipFill>
          </p:spPr>
        </p:sp>
      </p:grpSp>
      <p:grpSp>
        <p:nvGrpSpPr>
          <p:cNvPr id="8" name="Group 8"/>
          <p:cNvGrpSpPr/>
          <p:nvPr/>
        </p:nvGrpSpPr>
        <p:grpSpPr>
          <a:xfrm>
            <a:off x="6829425" y="0"/>
            <a:ext cx="4629150" cy="10287000"/>
            <a:chOff x="0" y="0"/>
            <a:chExt cx="6172200" cy="13716000"/>
          </a:xfrm>
        </p:grpSpPr>
        <p:sp>
          <p:nvSpPr>
            <p:cNvPr id="9" name="Freeform 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5"/>
              <a:stretch>
                <a:fillRect/>
              </a:stretch>
            </a:blipFill>
          </p:spPr>
        </p:sp>
      </p:grpSp>
      <p:grpSp>
        <p:nvGrpSpPr>
          <p:cNvPr id="10" name="Group 10"/>
          <p:cNvGrpSpPr/>
          <p:nvPr/>
        </p:nvGrpSpPr>
        <p:grpSpPr>
          <a:xfrm>
            <a:off x="6829425" y="0"/>
            <a:ext cx="4629150" cy="10287000"/>
            <a:chOff x="0" y="0"/>
            <a:chExt cx="6172200" cy="13716000"/>
          </a:xfrm>
        </p:grpSpPr>
        <p:sp>
          <p:nvSpPr>
            <p:cNvPr id="11" name="Freeform 11"/>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6"/>
              <a:stretch>
                <a:fillRect/>
              </a:stretch>
            </a:blipFill>
          </p:spPr>
        </p:sp>
      </p:grpSp>
      <p:grpSp>
        <p:nvGrpSpPr>
          <p:cNvPr id="12" name="Group 12"/>
          <p:cNvGrpSpPr/>
          <p:nvPr/>
        </p:nvGrpSpPr>
        <p:grpSpPr>
          <a:xfrm>
            <a:off x="6829425" y="0"/>
            <a:ext cx="4629150" cy="10287000"/>
            <a:chOff x="0" y="0"/>
            <a:chExt cx="6172200" cy="13716000"/>
          </a:xfrm>
        </p:grpSpPr>
        <p:sp>
          <p:nvSpPr>
            <p:cNvPr id="13" name="Freeform 1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7"/>
              <a:stretch>
                <a:fillRect/>
              </a:stretch>
            </a:blipFill>
          </p:spPr>
        </p:sp>
      </p:grpSp>
      <p:grpSp>
        <p:nvGrpSpPr>
          <p:cNvPr id="14" name="Group 14"/>
          <p:cNvGrpSpPr/>
          <p:nvPr/>
        </p:nvGrpSpPr>
        <p:grpSpPr>
          <a:xfrm>
            <a:off x="12330112" y="-142875"/>
            <a:ext cx="4629150" cy="10287000"/>
            <a:chOff x="0" y="0"/>
            <a:chExt cx="6172200" cy="13716000"/>
          </a:xfrm>
        </p:grpSpPr>
        <p:sp>
          <p:nvSpPr>
            <p:cNvPr id="15" name="Freeform 1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8"/>
              <a:stretch>
                <a:fillRect/>
              </a:stretch>
            </a:blipFill>
          </p:spPr>
        </p:sp>
      </p:grpSp>
      <p:grpSp>
        <p:nvGrpSpPr>
          <p:cNvPr id="16" name="Group 16"/>
          <p:cNvGrpSpPr/>
          <p:nvPr/>
        </p:nvGrpSpPr>
        <p:grpSpPr>
          <a:xfrm>
            <a:off x="840496" y="47301"/>
            <a:ext cx="4629150" cy="10287000"/>
            <a:chOff x="0" y="0"/>
            <a:chExt cx="6172200" cy="13716000"/>
          </a:xfrm>
        </p:grpSpPr>
        <p:sp>
          <p:nvSpPr>
            <p:cNvPr id="17" name="Freeform 1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9"/>
              <a:stretch>
                <a:fillRect/>
              </a:stretch>
            </a:blipFill>
          </p:spPr>
        </p:sp>
      </p:grpSp>
      <p:grpSp>
        <p:nvGrpSpPr>
          <p:cNvPr id="18" name="Group 18"/>
          <p:cNvGrpSpPr/>
          <p:nvPr/>
        </p:nvGrpSpPr>
        <p:grpSpPr>
          <a:xfrm>
            <a:off x="12330112" y="-201006"/>
            <a:ext cx="4629150" cy="10287000"/>
            <a:chOff x="0" y="0"/>
            <a:chExt cx="6172200" cy="13716000"/>
          </a:xfrm>
        </p:grpSpPr>
        <p:sp>
          <p:nvSpPr>
            <p:cNvPr id="19" name="Freeform 1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10"/>
              <a:stretch>
                <a:fillRect/>
              </a:stretch>
            </a:blipFill>
          </p:spPr>
        </p:sp>
      </p:gr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29425" y="0"/>
            <a:ext cx="4629150" cy="10287000"/>
            <a:chOff x="0" y="0"/>
            <a:chExt cx="6172200" cy="13716000"/>
          </a:xfrm>
        </p:grpSpPr>
        <p:sp>
          <p:nvSpPr>
            <p:cNvPr id="3" name="Freeform 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2"/>
              <a:stretch>
                <a:fillRect/>
              </a:stretch>
            </a:blipFill>
          </p:spPr>
        </p:sp>
      </p:grpSp>
      <p:grpSp>
        <p:nvGrpSpPr>
          <p:cNvPr id="4" name="Group 4"/>
          <p:cNvGrpSpPr/>
          <p:nvPr/>
        </p:nvGrpSpPr>
        <p:grpSpPr>
          <a:xfrm>
            <a:off x="6829425" y="0"/>
            <a:ext cx="4629150" cy="10287000"/>
            <a:chOff x="0" y="0"/>
            <a:chExt cx="6172200" cy="13716000"/>
          </a:xfrm>
        </p:grpSpPr>
        <p:sp>
          <p:nvSpPr>
            <p:cNvPr id="5" name="Freeform 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3"/>
              <a:stretch>
                <a:fillRect/>
              </a:stretch>
            </a:blipFill>
          </p:spPr>
        </p:sp>
      </p:grpSp>
      <p:grpSp>
        <p:nvGrpSpPr>
          <p:cNvPr id="6" name="Group 6"/>
          <p:cNvGrpSpPr/>
          <p:nvPr/>
        </p:nvGrpSpPr>
        <p:grpSpPr>
          <a:xfrm>
            <a:off x="6829425" y="0"/>
            <a:ext cx="4629150" cy="10287000"/>
            <a:chOff x="0" y="0"/>
            <a:chExt cx="6172200" cy="13716000"/>
          </a:xfrm>
        </p:grpSpPr>
        <p:sp>
          <p:nvSpPr>
            <p:cNvPr id="7" name="Freeform 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4"/>
              <a:stretch>
                <a:fillRect/>
              </a:stretch>
            </a:blipFill>
          </p:spPr>
        </p:sp>
      </p:grpSp>
      <p:grpSp>
        <p:nvGrpSpPr>
          <p:cNvPr id="8" name="Group 8"/>
          <p:cNvGrpSpPr/>
          <p:nvPr/>
        </p:nvGrpSpPr>
        <p:grpSpPr>
          <a:xfrm>
            <a:off x="6829425" y="0"/>
            <a:ext cx="4629150" cy="10287000"/>
            <a:chOff x="0" y="0"/>
            <a:chExt cx="6172200" cy="13716000"/>
          </a:xfrm>
        </p:grpSpPr>
        <p:sp>
          <p:nvSpPr>
            <p:cNvPr id="9" name="Freeform 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5"/>
              <a:stretch>
                <a:fillRect/>
              </a:stretch>
            </a:blipFill>
          </p:spPr>
        </p:sp>
      </p:grpSp>
      <p:grpSp>
        <p:nvGrpSpPr>
          <p:cNvPr id="10" name="Group 10"/>
          <p:cNvGrpSpPr/>
          <p:nvPr/>
        </p:nvGrpSpPr>
        <p:grpSpPr>
          <a:xfrm>
            <a:off x="6829425" y="0"/>
            <a:ext cx="4629150" cy="10287000"/>
            <a:chOff x="0" y="0"/>
            <a:chExt cx="6172200" cy="13716000"/>
          </a:xfrm>
        </p:grpSpPr>
        <p:sp>
          <p:nvSpPr>
            <p:cNvPr id="11" name="Freeform 11"/>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6"/>
              <a:stretch>
                <a:fillRect/>
              </a:stretch>
            </a:blipFill>
          </p:spPr>
        </p:sp>
      </p:grpSp>
      <p:grpSp>
        <p:nvGrpSpPr>
          <p:cNvPr id="12" name="Group 12"/>
          <p:cNvGrpSpPr/>
          <p:nvPr/>
        </p:nvGrpSpPr>
        <p:grpSpPr>
          <a:xfrm>
            <a:off x="12501562" y="0"/>
            <a:ext cx="4629150" cy="10287000"/>
            <a:chOff x="0" y="0"/>
            <a:chExt cx="6172200" cy="13716000"/>
          </a:xfrm>
        </p:grpSpPr>
        <p:sp>
          <p:nvSpPr>
            <p:cNvPr id="13" name="Freeform 1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7"/>
              <a:stretch>
                <a:fillRect/>
              </a:stretch>
            </a:blipFill>
          </p:spPr>
        </p:sp>
      </p:grpSp>
      <p:grpSp>
        <p:nvGrpSpPr>
          <p:cNvPr id="14" name="Group 14"/>
          <p:cNvGrpSpPr/>
          <p:nvPr/>
        </p:nvGrpSpPr>
        <p:grpSpPr>
          <a:xfrm>
            <a:off x="1328738" y="0"/>
            <a:ext cx="4629150" cy="10287000"/>
            <a:chOff x="0" y="0"/>
            <a:chExt cx="6172200" cy="13716000"/>
          </a:xfrm>
        </p:grpSpPr>
        <p:sp>
          <p:nvSpPr>
            <p:cNvPr id="15" name="Freeform 1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8"/>
              <a:stretch>
                <a:fillRect/>
              </a:stretch>
            </a:blipFill>
          </p:spPr>
        </p:sp>
      </p:grpSp>
      <p:grpSp>
        <p:nvGrpSpPr>
          <p:cNvPr id="16" name="Group 16"/>
          <p:cNvGrpSpPr/>
          <p:nvPr/>
        </p:nvGrpSpPr>
        <p:grpSpPr>
          <a:xfrm>
            <a:off x="1328738" y="-41386"/>
            <a:ext cx="4629150" cy="10287000"/>
            <a:chOff x="0" y="0"/>
            <a:chExt cx="6172200" cy="13716000"/>
          </a:xfrm>
        </p:grpSpPr>
        <p:sp>
          <p:nvSpPr>
            <p:cNvPr id="17" name="Freeform 1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9"/>
              <a:stretch>
                <a:fillRect/>
              </a:stretch>
            </a:blipFill>
          </p:spPr>
        </p:sp>
      </p:grpSp>
      <p:grpSp>
        <p:nvGrpSpPr>
          <p:cNvPr id="18" name="Group 18"/>
          <p:cNvGrpSpPr/>
          <p:nvPr/>
        </p:nvGrpSpPr>
        <p:grpSpPr>
          <a:xfrm>
            <a:off x="12501562" y="0"/>
            <a:ext cx="4629150" cy="10287000"/>
            <a:chOff x="0" y="0"/>
            <a:chExt cx="6172200" cy="13716000"/>
          </a:xfrm>
        </p:grpSpPr>
        <p:sp>
          <p:nvSpPr>
            <p:cNvPr id="19" name="Freeform 1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10"/>
              <a:stretch>
                <a:fillRect/>
              </a:stretch>
            </a:blipFill>
          </p:spPr>
        </p:sp>
      </p:gr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29425" y="0"/>
            <a:ext cx="4629150" cy="10287000"/>
            <a:chOff x="0" y="0"/>
            <a:chExt cx="6172200" cy="13716000"/>
          </a:xfrm>
        </p:grpSpPr>
        <p:sp>
          <p:nvSpPr>
            <p:cNvPr id="3" name="Freeform 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2"/>
              <a:stretch>
                <a:fillRect/>
              </a:stretch>
            </a:blipFill>
          </p:spPr>
        </p:sp>
      </p:grpSp>
      <p:grpSp>
        <p:nvGrpSpPr>
          <p:cNvPr id="4" name="Group 4"/>
          <p:cNvGrpSpPr/>
          <p:nvPr/>
        </p:nvGrpSpPr>
        <p:grpSpPr>
          <a:xfrm>
            <a:off x="6829425" y="0"/>
            <a:ext cx="4629150" cy="10287000"/>
            <a:chOff x="0" y="0"/>
            <a:chExt cx="6172200" cy="13716000"/>
          </a:xfrm>
        </p:grpSpPr>
        <p:sp>
          <p:nvSpPr>
            <p:cNvPr id="5" name="Freeform 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3"/>
              <a:stretch>
                <a:fillRect/>
              </a:stretch>
            </a:blipFill>
          </p:spPr>
        </p:sp>
      </p:grpSp>
      <p:grpSp>
        <p:nvGrpSpPr>
          <p:cNvPr id="6" name="Group 6"/>
          <p:cNvGrpSpPr/>
          <p:nvPr/>
        </p:nvGrpSpPr>
        <p:grpSpPr>
          <a:xfrm>
            <a:off x="6829425" y="0"/>
            <a:ext cx="4629150" cy="10287000"/>
            <a:chOff x="0" y="0"/>
            <a:chExt cx="6172200" cy="13716000"/>
          </a:xfrm>
        </p:grpSpPr>
        <p:sp>
          <p:nvSpPr>
            <p:cNvPr id="7" name="Freeform 7"/>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4"/>
              <a:stretch>
                <a:fillRect/>
              </a:stretch>
            </a:blipFill>
          </p:spPr>
        </p:sp>
      </p:grpSp>
      <p:grpSp>
        <p:nvGrpSpPr>
          <p:cNvPr id="8" name="Group 8"/>
          <p:cNvGrpSpPr/>
          <p:nvPr/>
        </p:nvGrpSpPr>
        <p:grpSpPr>
          <a:xfrm>
            <a:off x="11987212" y="0"/>
            <a:ext cx="4629150" cy="10287000"/>
            <a:chOff x="0" y="0"/>
            <a:chExt cx="6172200" cy="13716000"/>
          </a:xfrm>
        </p:grpSpPr>
        <p:sp>
          <p:nvSpPr>
            <p:cNvPr id="9" name="Freeform 9"/>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5"/>
              <a:stretch>
                <a:fillRect/>
              </a:stretch>
            </a:blipFill>
          </p:spPr>
        </p:sp>
      </p:grpSp>
      <p:grpSp>
        <p:nvGrpSpPr>
          <p:cNvPr id="10" name="Group 10"/>
          <p:cNvGrpSpPr/>
          <p:nvPr/>
        </p:nvGrpSpPr>
        <p:grpSpPr>
          <a:xfrm>
            <a:off x="1671638" y="-100012"/>
            <a:ext cx="4629150" cy="10287000"/>
            <a:chOff x="0" y="0"/>
            <a:chExt cx="6172200" cy="13716000"/>
          </a:xfrm>
        </p:grpSpPr>
        <p:sp>
          <p:nvSpPr>
            <p:cNvPr id="11" name="Freeform 11"/>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6"/>
              <a:stretch>
                <a:fillRect/>
              </a:stretch>
            </a:blipFill>
          </p:spPr>
        </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28788" y="0"/>
            <a:ext cx="14144625" cy="10287000"/>
            <a:chOff x="0" y="0"/>
            <a:chExt cx="18859500" cy="13716000"/>
          </a:xfrm>
        </p:grpSpPr>
        <p:sp>
          <p:nvSpPr>
            <p:cNvPr id="3" name="Freeform 3"/>
            <p:cNvSpPr/>
            <p:nvPr/>
          </p:nvSpPr>
          <p:spPr>
            <a:xfrm>
              <a:off x="0" y="0"/>
              <a:ext cx="18859500" cy="13716000"/>
            </a:xfrm>
            <a:custGeom>
              <a:avLst/>
              <a:gdLst/>
              <a:ahLst/>
              <a:cxnLst/>
              <a:rect l="l" t="t" r="r" b="b"/>
              <a:pathLst>
                <a:path w="18859500" h="13716000">
                  <a:moveTo>
                    <a:pt x="0" y="0"/>
                  </a:moveTo>
                  <a:lnTo>
                    <a:pt x="18859500" y="0"/>
                  </a:lnTo>
                  <a:lnTo>
                    <a:pt x="18859500" y="13716000"/>
                  </a:lnTo>
                  <a:lnTo>
                    <a:pt x="0" y="13716000"/>
                  </a:lnTo>
                  <a:lnTo>
                    <a:pt x="0" y="0"/>
                  </a:lnTo>
                  <a:close/>
                </a:path>
              </a:pathLst>
            </a:custGeom>
            <a:blipFill>
              <a:blip r:embed="rId2"/>
              <a:stretch>
                <a:fillRect/>
              </a:stretch>
            </a:blipFill>
          </p:spPr>
        </p:sp>
      </p:grpSp>
      <p:sp>
        <p:nvSpPr>
          <p:cNvPr id="4" name="TextBox 4"/>
          <p:cNvSpPr txBox="1"/>
          <p:nvPr/>
        </p:nvSpPr>
        <p:spPr>
          <a:xfrm>
            <a:off x="13626993" y="8939366"/>
            <a:ext cx="3784707" cy="333375"/>
          </a:xfrm>
          <a:prstGeom prst="rect">
            <a:avLst/>
          </a:prstGeom>
        </p:spPr>
        <p:txBody>
          <a:bodyPr lIns="0" tIns="0" rIns="0" bIns="0" rtlCol="0" anchor="t">
            <a:spAutoFit/>
          </a:bodyPr>
          <a:lstStyle/>
          <a:p>
            <a:pPr algn="l">
              <a:lnSpc>
                <a:spcPts val="2474"/>
              </a:lnSpc>
            </a:pPr>
            <a:r>
              <a:rPr lang="en-US" sz="2499">
                <a:solidFill>
                  <a:srgbClr val="FFFFFF"/>
                </a:solidFill>
                <a:latin typeface="Arimo"/>
                <a:ea typeface="Arimo"/>
                <a:cs typeface="Arimo"/>
                <a:sym typeface="Arimo"/>
              </a:rPr>
              <a:t>More Than Trading</a:t>
            </a: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29450" y="0"/>
            <a:ext cx="4629150" cy="10287000"/>
            <a:chOff x="0" y="0"/>
            <a:chExt cx="6172200" cy="13716000"/>
          </a:xfrm>
        </p:grpSpPr>
        <p:sp>
          <p:nvSpPr>
            <p:cNvPr id="3" name="Freeform 3"/>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2"/>
              <a:stretch>
                <a:fillRect/>
              </a:stretch>
            </a:blipFill>
          </p:spPr>
        </p:sp>
      </p:grpSp>
      <p:grpSp>
        <p:nvGrpSpPr>
          <p:cNvPr id="4" name="Group 4"/>
          <p:cNvGrpSpPr/>
          <p:nvPr/>
        </p:nvGrpSpPr>
        <p:grpSpPr>
          <a:xfrm>
            <a:off x="1571625" y="0"/>
            <a:ext cx="4629150" cy="10287000"/>
            <a:chOff x="0" y="0"/>
            <a:chExt cx="6172200" cy="13716000"/>
          </a:xfrm>
        </p:grpSpPr>
        <p:sp>
          <p:nvSpPr>
            <p:cNvPr id="5" name="Freeform 5"/>
            <p:cNvSpPr/>
            <p:nvPr/>
          </p:nvSpPr>
          <p:spPr>
            <a:xfrm>
              <a:off x="0" y="0"/>
              <a:ext cx="6172200" cy="13716000"/>
            </a:xfrm>
            <a:custGeom>
              <a:avLst/>
              <a:gdLst/>
              <a:ahLst/>
              <a:cxnLst/>
              <a:rect l="l" t="t" r="r" b="b"/>
              <a:pathLst>
                <a:path w="6172200" h="13716000">
                  <a:moveTo>
                    <a:pt x="0" y="0"/>
                  </a:moveTo>
                  <a:lnTo>
                    <a:pt x="6172200" y="0"/>
                  </a:lnTo>
                  <a:lnTo>
                    <a:pt x="6172200" y="13716000"/>
                  </a:lnTo>
                  <a:lnTo>
                    <a:pt x="0" y="13716000"/>
                  </a:lnTo>
                  <a:lnTo>
                    <a:pt x="0" y="0"/>
                  </a:lnTo>
                  <a:close/>
                </a:path>
              </a:pathLst>
            </a:custGeom>
            <a:blipFill>
              <a:blip r:embed="rId3"/>
              <a:stretch>
                <a:fillRect/>
              </a:stretch>
            </a:blipFill>
          </p:spPr>
        </p:sp>
      </p:grpSp>
      <p:sp>
        <p:nvSpPr>
          <p:cNvPr id="6" name="TextBox 6"/>
          <p:cNvSpPr txBox="1"/>
          <p:nvPr/>
        </p:nvSpPr>
        <p:spPr>
          <a:xfrm>
            <a:off x="12764452" y="4117658"/>
            <a:ext cx="4014130" cy="519713"/>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Come to the office for more</a:t>
            </a: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458" y="5353"/>
            <a:ext cx="18271074" cy="10281647"/>
            <a:chOff x="0" y="0"/>
            <a:chExt cx="24361432" cy="13708863"/>
          </a:xfrm>
        </p:grpSpPr>
        <p:sp>
          <p:nvSpPr>
            <p:cNvPr id="3" name="Freeform 3"/>
            <p:cNvSpPr/>
            <p:nvPr/>
          </p:nvSpPr>
          <p:spPr>
            <a:xfrm>
              <a:off x="0" y="0"/>
              <a:ext cx="24361394" cy="13708887"/>
            </a:xfrm>
            <a:custGeom>
              <a:avLst/>
              <a:gdLst/>
              <a:ahLst/>
              <a:cxnLst/>
              <a:rect l="l" t="t" r="r" b="b"/>
              <a:pathLst>
                <a:path w="24361394" h="13708887">
                  <a:moveTo>
                    <a:pt x="0" y="0"/>
                  </a:moveTo>
                  <a:lnTo>
                    <a:pt x="24361394" y="0"/>
                  </a:lnTo>
                  <a:lnTo>
                    <a:pt x="24361394" y="13708887"/>
                  </a:lnTo>
                  <a:lnTo>
                    <a:pt x="0" y="13708887"/>
                  </a:lnTo>
                  <a:lnTo>
                    <a:pt x="0" y="0"/>
                  </a:lnTo>
                  <a:close/>
                </a:path>
              </a:pathLst>
            </a:custGeom>
            <a:blipFill>
              <a:blip r:embed="rId2"/>
              <a:stretch>
                <a:fillRect/>
              </a:stretch>
            </a:blipFill>
          </p:spPr>
        </p:sp>
      </p:grpSp>
      <p:sp>
        <p:nvSpPr>
          <p:cNvPr id="4" name="TextBox 4"/>
          <p:cNvSpPr txBox="1"/>
          <p:nvPr/>
        </p:nvSpPr>
        <p:spPr>
          <a:xfrm>
            <a:off x="1593656" y="4792875"/>
            <a:ext cx="5133994" cy="1455515"/>
          </a:xfrm>
          <a:prstGeom prst="rect">
            <a:avLst/>
          </a:prstGeom>
        </p:spPr>
        <p:txBody>
          <a:bodyPr lIns="0" tIns="0" rIns="0" bIns="0" rtlCol="0" anchor="t">
            <a:spAutoFit/>
          </a:bodyPr>
          <a:lstStyle/>
          <a:p>
            <a:pPr algn="l">
              <a:lnSpc>
                <a:spcPts val="9720"/>
              </a:lnSpc>
            </a:pPr>
            <a:r>
              <a:rPr lang="en-US" sz="8100" b="1">
                <a:solidFill>
                  <a:srgbClr val="FFFFFF"/>
                </a:solidFill>
                <a:latin typeface="Avenir Bold"/>
                <a:ea typeface="Avenir Bold"/>
                <a:cs typeface="Avenir Bold"/>
                <a:sym typeface="Avenir Bold"/>
              </a:rPr>
              <a:t>Thank you</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129767"/>
            <a:ext cx="14344053" cy="8881359"/>
          </a:xfrm>
          <a:custGeom>
            <a:avLst/>
            <a:gdLst/>
            <a:ahLst/>
            <a:cxnLst/>
            <a:rect l="l" t="t" r="r" b="b"/>
            <a:pathLst>
              <a:path w="14344053" h="8881359">
                <a:moveTo>
                  <a:pt x="0" y="0"/>
                </a:moveTo>
                <a:lnTo>
                  <a:pt x="14344053" y="0"/>
                </a:lnTo>
                <a:lnTo>
                  <a:pt x="14344053" y="8881360"/>
                </a:lnTo>
                <a:lnTo>
                  <a:pt x="0" y="888136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sp>
      <p:sp>
        <p:nvSpPr>
          <p:cNvPr id="3" name="Freeform 3"/>
          <p:cNvSpPr/>
          <p:nvPr/>
        </p:nvSpPr>
        <p:spPr>
          <a:xfrm>
            <a:off x="10694062" y="780060"/>
            <a:ext cx="8804887" cy="9923841"/>
          </a:xfrm>
          <a:custGeom>
            <a:avLst/>
            <a:gdLst/>
            <a:ahLst/>
            <a:cxnLst/>
            <a:rect l="l" t="t" r="r" b="b"/>
            <a:pathLst>
              <a:path w="8804887" h="9923841">
                <a:moveTo>
                  <a:pt x="0" y="0"/>
                </a:moveTo>
                <a:lnTo>
                  <a:pt x="8804887" y="0"/>
                </a:lnTo>
                <a:lnTo>
                  <a:pt x="8804887" y="9923842"/>
                </a:lnTo>
                <a:lnTo>
                  <a:pt x="0" y="9923842"/>
                </a:lnTo>
                <a:lnTo>
                  <a:pt x="0" y="0"/>
                </a:lnTo>
                <a:close/>
              </a:path>
            </a:pathLst>
          </a:custGeom>
          <a:blipFill>
            <a:blip r:embed="rId4"/>
            <a:stretch>
              <a:fillRect/>
            </a:stretch>
          </a:blipFill>
        </p:spPr>
      </p:sp>
      <p:sp>
        <p:nvSpPr>
          <p:cNvPr id="4" name="TextBox 4"/>
          <p:cNvSpPr txBox="1"/>
          <p:nvPr/>
        </p:nvSpPr>
        <p:spPr>
          <a:xfrm>
            <a:off x="4736607" y="1797160"/>
            <a:ext cx="3836353" cy="961821"/>
          </a:xfrm>
          <a:prstGeom prst="rect">
            <a:avLst/>
          </a:prstGeom>
        </p:spPr>
        <p:txBody>
          <a:bodyPr lIns="0" tIns="0" rIns="0" bIns="0" rtlCol="0" anchor="t">
            <a:spAutoFit/>
          </a:bodyPr>
          <a:lstStyle/>
          <a:p>
            <a:pPr algn="ctr">
              <a:lnSpc>
                <a:spcPts val="7418"/>
              </a:lnSpc>
            </a:pPr>
            <a:r>
              <a:rPr lang="en-US" sz="5299" spc="651">
                <a:solidFill>
                  <a:srgbClr val="080808"/>
                </a:solidFill>
                <a:latin typeface="Telegraf"/>
                <a:ea typeface="Telegraf"/>
                <a:cs typeface="Telegraf"/>
                <a:sym typeface="Telegraf"/>
              </a:rPr>
              <a:t>SUCCESS</a:t>
            </a:r>
          </a:p>
        </p:txBody>
      </p:sp>
      <p:sp>
        <p:nvSpPr>
          <p:cNvPr id="5" name="TextBox 5"/>
          <p:cNvSpPr txBox="1"/>
          <p:nvPr/>
        </p:nvSpPr>
        <p:spPr>
          <a:xfrm>
            <a:off x="3248790" y="2777121"/>
            <a:ext cx="6811986" cy="942460"/>
          </a:xfrm>
          <a:prstGeom prst="rect">
            <a:avLst/>
          </a:prstGeom>
        </p:spPr>
        <p:txBody>
          <a:bodyPr lIns="0" tIns="0" rIns="0" bIns="0" rtlCol="0" anchor="t">
            <a:spAutoFit/>
          </a:bodyPr>
          <a:lstStyle/>
          <a:p>
            <a:pPr algn="ctr">
              <a:lnSpc>
                <a:spcPts val="7283"/>
              </a:lnSpc>
            </a:pPr>
            <a:r>
              <a:rPr lang="en-US" sz="5202" spc="530">
                <a:solidFill>
                  <a:srgbClr val="080808"/>
                </a:solidFill>
                <a:latin typeface="Telegraf"/>
                <a:ea typeface="Telegraf"/>
                <a:cs typeface="Telegraf"/>
                <a:sym typeface="Telegraf"/>
              </a:rPr>
              <a:t>IS NO DIFFERENT</a:t>
            </a:r>
          </a:p>
        </p:txBody>
      </p:sp>
      <p:sp>
        <p:nvSpPr>
          <p:cNvPr id="6" name="TextBox 6"/>
          <p:cNvSpPr txBox="1"/>
          <p:nvPr/>
        </p:nvSpPr>
        <p:spPr>
          <a:xfrm>
            <a:off x="2176579" y="3720269"/>
            <a:ext cx="9099042" cy="1035575"/>
          </a:xfrm>
          <a:prstGeom prst="rect">
            <a:avLst/>
          </a:prstGeom>
        </p:spPr>
        <p:txBody>
          <a:bodyPr lIns="0" tIns="0" rIns="0" bIns="0" rtlCol="0" anchor="t">
            <a:spAutoFit/>
          </a:bodyPr>
          <a:lstStyle/>
          <a:p>
            <a:pPr algn="ctr">
              <a:lnSpc>
                <a:spcPts val="7945"/>
              </a:lnSpc>
            </a:pPr>
            <a:r>
              <a:rPr lang="en-US" sz="5675" spc="261">
                <a:solidFill>
                  <a:srgbClr val="080808"/>
                </a:solidFill>
                <a:latin typeface="Telegraf"/>
                <a:ea typeface="Telegraf"/>
                <a:cs typeface="Telegraf"/>
                <a:sym typeface="Telegraf"/>
              </a:rPr>
              <a:t>THAN ANY OTHER SKILL</a:t>
            </a:r>
          </a:p>
        </p:txBody>
      </p:sp>
      <p:sp>
        <p:nvSpPr>
          <p:cNvPr id="7" name="TextBox 7"/>
          <p:cNvSpPr txBox="1"/>
          <p:nvPr/>
        </p:nvSpPr>
        <p:spPr>
          <a:xfrm>
            <a:off x="2385611" y="4973135"/>
            <a:ext cx="8890010" cy="537535"/>
          </a:xfrm>
          <a:prstGeom prst="rect">
            <a:avLst/>
          </a:prstGeom>
        </p:spPr>
        <p:txBody>
          <a:bodyPr lIns="0" tIns="0" rIns="0" bIns="0" rtlCol="0" anchor="t">
            <a:spAutoFit/>
          </a:bodyPr>
          <a:lstStyle/>
          <a:p>
            <a:pPr algn="ctr">
              <a:lnSpc>
                <a:spcPts val="4239"/>
              </a:lnSpc>
            </a:pPr>
            <a:r>
              <a:rPr lang="en-US" sz="3028" spc="160">
                <a:solidFill>
                  <a:srgbClr val="080808"/>
                </a:solidFill>
                <a:latin typeface="Telegraf"/>
                <a:ea typeface="Telegraf"/>
                <a:cs typeface="Telegraf"/>
                <a:sym typeface="Telegraf"/>
              </a:rPr>
              <a:t>DUPLICATE THE ACTIONS AND MIND-SETS</a:t>
            </a:r>
          </a:p>
        </p:txBody>
      </p:sp>
      <p:sp>
        <p:nvSpPr>
          <p:cNvPr id="8" name="TextBox 8"/>
          <p:cNvSpPr txBox="1"/>
          <p:nvPr/>
        </p:nvSpPr>
        <p:spPr>
          <a:xfrm>
            <a:off x="2483979" y="5836968"/>
            <a:ext cx="8693274" cy="588075"/>
          </a:xfrm>
          <a:prstGeom prst="rect">
            <a:avLst/>
          </a:prstGeom>
        </p:spPr>
        <p:txBody>
          <a:bodyPr lIns="0" tIns="0" rIns="0" bIns="0" rtlCol="0" anchor="t">
            <a:spAutoFit/>
          </a:bodyPr>
          <a:lstStyle/>
          <a:p>
            <a:pPr algn="ctr">
              <a:lnSpc>
                <a:spcPts val="4537"/>
              </a:lnSpc>
            </a:pPr>
            <a:r>
              <a:rPr lang="en-US" sz="3240" spc="123">
                <a:solidFill>
                  <a:srgbClr val="080808"/>
                </a:solidFill>
                <a:latin typeface="Telegraf"/>
                <a:ea typeface="Telegraf"/>
                <a:cs typeface="Telegraf"/>
                <a:sym typeface="Telegraf"/>
              </a:rPr>
              <a:t>OF SUCCESSFUL PEOPLE, AND YOU WILL</a:t>
            </a:r>
          </a:p>
        </p:txBody>
      </p:sp>
      <p:sp>
        <p:nvSpPr>
          <p:cNvPr id="9" name="TextBox 9"/>
          <p:cNvSpPr txBox="1"/>
          <p:nvPr/>
        </p:nvSpPr>
        <p:spPr>
          <a:xfrm>
            <a:off x="3198992" y="6706062"/>
            <a:ext cx="7230050" cy="568130"/>
          </a:xfrm>
          <a:prstGeom prst="rect">
            <a:avLst/>
          </a:prstGeom>
        </p:spPr>
        <p:txBody>
          <a:bodyPr lIns="0" tIns="0" rIns="0" bIns="0" rtlCol="0" anchor="t">
            <a:spAutoFit/>
          </a:bodyPr>
          <a:lstStyle/>
          <a:p>
            <a:pPr algn="ctr">
              <a:lnSpc>
                <a:spcPts val="4433"/>
              </a:lnSpc>
            </a:pPr>
            <a:r>
              <a:rPr lang="en-US" sz="3166" spc="126">
                <a:solidFill>
                  <a:srgbClr val="080808"/>
                </a:solidFill>
                <a:latin typeface="Telegraf"/>
                <a:ea typeface="Telegraf"/>
                <a:cs typeface="Telegraf"/>
                <a:sym typeface="Telegraf"/>
              </a:rPr>
              <a:t>CREATE SUCCESS FOR YOURSELF.</a:t>
            </a:r>
          </a:p>
        </p:txBody>
      </p:sp>
      <p:sp>
        <p:nvSpPr>
          <p:cNvPr id="10" name="TextBox 10"/>
          <p:cNvSpPr txBox="1"/>
          <p:nvPr/>
        </p:nvSpPr>
        <p:spPr>
          <a:xfrm>
            <a:off x="5433521" y="8447528"/>
            <a:ext cx="2810789" cy="445704"/>
          </a:xfrm>
          <a:prstGeom prst="rect">
            <a:avLst/>
          </a:prstGeom>
        </p:spPr>
        <p:txBody>
          <a:bodyPr lIns="0" tIns="0" rIns="0" bIns="0" rtlCol="0" anchor="t">
            <a:spAutoFit/>
          </a:bodyPr>
          <a:lstStyle/>
          <a:p>
            <a:pPr algn="ctr">
              <a:lnSpc>
                <a:spcPts val="3659"/>
              </a:lnSpc>
            </a:pPr>
            <a:r>
              <a:rPr lang="en-US" sz="2614">
                <a:solidFill>
                  <a:srgbClr val="080808"/>
                </a:solidFill>
                <a:latin typeface="Raleway Heavy"/>
                <a:ea typeface="Raleway Heavy"/>
                <a:cs typeface="Raleway Heavy"/>
                <a:sym typeface="Raleway Heavy"/>
              </a:rPr>
              <a:t>GRANT CARDONE</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gradFill rotWithShape="1">
              <a:gsLst>
                <a:gs pos="0">
                  <a:srgbClr val="B36D54">
                    <a:alpha val="100000"/>
                  </a:srgbClr>
                </a:gs>
                <a:gs pos="56000">
                  <a:srgbClr val="ABC0E4">
                    <a:alpha val="100000"/>
                  </a:srgbClr>
                </a:gs>
                <a:gs pos="83000">
                  <a:srgbClr val="2F65A1">
                    <a:alpha val="100000"/>
                  </a:srgbClr>
                </a:gs>
                <a:gs pos="100000">
                  <a:srgbClr val="2F66A2">
                    <a:alpha val="100000"/>
                  </a:srgbClr>
                </a:gs>
              </a:gsLst>
              <a:lin ang="5400000"/>
            </a:gradFill>
          </p:spPr>
        </p:sp>
      </p:grpSp>
      <p:grpSp>
        <p:nvGrpSpPr>
          <p:cNvPr id="4" name="Group 4"/>
          <p:cNvGrpSpPr/>
          <p:nvPr/>
        </p:nvGrpSpPr>
        <p:grpSpPr>
          <a:xfrm>
            <a:off x="1028700" y="279540"/>
            <a:ext cx="15430500" cy="10287000"/>
            <a:chOff x="0" y="0"/>
            <a:chExt cx="20574000" cy="13716000"/>
          </a:xfrm>
        </p:grpSpPr>
        <p:sp>
          <p:nvSpPr>
            <p:cNvPr id="5" name="Freeform 5"/>
            <p:cNvSpPr/>
            <p:nvPr/>
          </p:nvSpPr>
          <p:spPr>
            <a:xfrm>
              <a:off x="0" y="0"/>
              <a:ext cx="20574000" cy="13716000"/>
            </a:xfrm>
            <a:custGeom>
              <a:avLst/>
              <a:gdLst/>
              <a:ahLst/>
              <a:cxnLst/>
              <a:rect l="l" t="t" r="r" b="b"/>
              <a:pathLst>
                <a:path w="20574000" h="13716000">
                  <a:moveTo>
                    <a:pt x="0" y="0"/>
                  </a:moveTo>
                  <a:lnTo>
                    <a:pt x="20574000" y="0"/>
                  </a:lnTo>
                  <a:lnTo>
                    <a:pt x="20574000" y="13716000"/>
                  </a:lnTo>
                  <a:lnTo>
                    <a:pt x="0" y="13716000"/>
                  </a:lnTo>
                  <a:lnTo>
                    <a:pt x="0" y="0"/>
                  </a:lnTo>
                  <a:close/>
                </a:path>
              </a:pathLst>
            </a:custGeom>
            <a:blipFill>
              <a:blip r:embed="rId2"/>
              <a:stretch>
                <a:fillRect/>
              </a:stretch>
            </a:blipFill>
          </p:spPr>
        </p:sp>
      </p:grpSp>
      <p:sp>
        <p:nvSpPr>
          <p:cNvPr id="6" name="TextBox 6"/>
          <p:cNvSpPr txBox="1"/>
          <p:nvPr/>
        </p:nvSpPr>
        <p:spPr>
          <a:xfrm>
            <a:off x="13626993" y="8939366"/>
            <a:ext cx="3784707" cy="333375"/>
          </a:xfrm>
          <a:prstGeom prst="rect">
            <a:avLst/>
          </a:prstGeom>
        </p:spPr>
        <p:txBody>
          <a:bodyPr lIns="0" tIns="0" rIns="0" bIns="0" rtlCol="0" anchor="t">
            <a:spAutoFit/>
          </a:bodyPr>
          <a:lstStyle/>
          <a:p>
            <a:pPr algn="l">
              <a:lnSpc>
                <a:spcPts val="2474"/>
              </a:lnSpc>
            </a:pPr>
            <a:r>
              <a:rPr lang="en-US" sz="2499">
                <a:solidFill>
                  <a:srgbClr val="FFFFFF"/>
                </a:solidFill>
                <a:latin typeface="Arimo"/>
                <a:ea typeface="Arimo"/>
                <a:cs typeface="Arimo"/>
                <a:sym typeface="Arimo"/>
              </a:rPr>
              <a:t>More Than Trading</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5" y="-9525"/>
            <a:ext cx="18307050" cy="10306050"/>
            <a:chOff x="0" y="0"/>
            <a:chExt cx="24409400" cy="13741400"/>
          </a:xfrm>
        </p:grpSpPr>
        <p:sp>
          <p:nvSpPr>
            <p:cNvPr id="3" name="Freeform 3"/>
            <p:cNvSpPr/>
            <p:nvPr/>
          </p:nvSpPr>
          <p:spPr>
            <a:xfrm>
              <a:off x="0" y="0"/>
              <a:ext cx="24409400" cy="13741400"/>
            </a:xfrm>
            <a:custGeom>
              <a:avLst/>
              <a:gdLst/>
              <a:ahLst/>
              <a:cxnLst/>
              <a:rect l="l" t="t" r="r" b="b"/>
              <a:pathLst>
                <a:path w="24409400" h="13741400">
                  <a:moveTo>
                    <a:pt x="0" y="0"/>
                  </a:moveTo>
                  <a:lnTo>
                    <a:pt x="24409400" y="0"/>
                  </a:lnTo>
                  <a:lnTo>
                    <a:pt x="24409400" y="13741400"/>
                  </a:lnTo>
                  <a:lnTo>
                    <a:pt x="0" y="13741400"/>
                  </a:lnTo>
                  <a:close/>
                </a:path>
              </a:pathLst>
            </a:custGeom>
            <a:solidFill>
              <a:srgbClr val="000000"/>
            </a:solidFill>
            <a:ln w="19050" cap="sq">
              <a:solidFill>
                <a:srgbClr val="000000"/>
              </a:solidFill>
              <a:prstDash val="solid"/>
              <a:miter/>
            </a:ln>
          </p:spPr>
        </p:sp>
      </p:grpSp>
      <p:grpSp>
        <p:nvGrpSpPr>
          <p:cNvPr id="4" name="Group 4"/>
          <p:cNvGrpSpPr/>
          <p:nvPr/>
        </p:nvGrpSpPr>
        <p:grpSpPr>
          <a:xfrm>
            <a:off x="2653035" y="-950434"/>
            <a:ext cx="13803735" cy="12814580"/>
            <a:chOff x="0" y="0"/>
            <a:chExt cx="14774736" cy="13716000"/>
          </a:xfrm>
        </p:grpSpPr>
        <p:sp>
          <p:nvSpPr>
            <p:cNvPr id="5" name="Freeform 5"/>
            <p:cNvSpPr/>
            <p:nvPr/>
          </p:nvSpPr>
          <p:spPr>
            <a:xfrm>
              <a:off x="0" y="0"/>
              <a:ext cx="14774799" cy="13716000"/>
            </a:xfrm>
            <a:custGeom>
              <a:avLst/>
              <a:gdLst/>
              <a:ahLst/>
              <a:cxnLst/>
              <a:rect l="l" t="t" r="r" b="b"/>
              <a:pathLst>
                <a:path w="14774799" h="13716000">
                  <a:moveTo>
                    <a:pt x="0" y="0"/>
                  </a:moveTo>
                  <a:lnTo>
                    <a:pt x="14774799" y="0"/>
                  </a:lnTo>
                  <a:lnTo>
                    <a:pt x="14774799" y="13716000"/>
                  </a:lnTo>
                  <a:lnTo>
                    <a:pt x="0" y="13716000"/>
                  </a:lnTo>
                  <a:lnTo>
                    <a:pt x="0" y="0"/>
                  </a:lnTo>
                  <a:close/>
                </a:path>
              </a:pathLst>
            </a:custGeom>
            <a:blipFill>
              <a:blip r:embed="rId2"/>
              <a:stretch>
                <a:fillRect/>
              </a:stretch>
            </a:blipFill>
          </p:spPr>
        </p:sp>
      </p:grpSp>
      <p:sp>
        <p:nvSpPr>
          <p:cNvPr id="6" name="TextBox 6"/>
          <p:cNvSpPr txBox="1"/>
          <p:nvPr/>
        </p:nvSpPr>
        <p:spPr>
          <a:xfrm>
            <a:off x="13626993" y="8939366"/>
            <a:ext cx="3784707" cy="333375"/>
          </a:xfrm>
          <a:prstGeom prst="rect">
            <a:avLst/>
          </a:prstGeom>
        </p:spPr>
        <p:txBody>
          <a:bodyPr lIns="0" tIns="0" rIns="0" bIns="0" rtlCol="0" anchor="t">
            <a:spAutoFit/>
          </a:bodyPr>
          <a:lstStyle/>
          <a:p>
            <a:pPr algn="l">
              <a:lnSpc>
                <a:spcPts val="2474"/>
              </a:lnSpc>
            </a:pPr>
            <a:r>
              <a:rPr lang="en-US" sz="2499">
                <a:solidFill>
                  <a:srgbClr val="FFFFFF"/>
                </a:solidFill>
                <a:latin typeface="Arimo"/>
                <a:ea typeface="Arimo"/>
                <a:cs typeface="Arimo"/>
                <a:sym typeface="Arimo"/>
              </a:rPr>
              <a:t>More Than Trading</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421" y="206921"/>
            <a:ext cx="17551908" cy="9872948"/>
            <a:chOff x="0" y="0"/>
            <a:chExt cx="23402544" cy="13163931"/>
          </a:xfrm>
        </p:grpSpPr>
        <p:sp>
          <p:nvSpPr>
            <p:cNvPr id="3" name="Freeform 3"/>
            <p:cNvSpPr/>
            <p:nvPr/>
          </p:nvSpPr>
          <p:spPr>
            <a:xfrm>
              <a:off x="0" y="0"/>
              <a:ext cx="23402544" cy="13163931"/>
            </a:xfrm>
            <a:custGeom>
              <a:avLst/>
              <a:gdLst/>
              <a:ahLst/>
              <a:cxnLst/>
              <a:rect l="l" t="t" r="r" b="b"/>
              <a:pathLst>
                <a:path w="23402544" h="13163931">
                  <a:moveTo>
                    <a:pt x="0" y="0"/>
                  </a:moveTo>
                  <a:lnTo>
                    <a:pt x="23402544" y="0"/>
                  </a:lnTo>
                  <a:lnTo>
                    <a:pt x="23402544" y="13163931"/>
                  </a:lnTo>
                  <a:lnTo>
                    <a:pt x="0" y="13163931"/>
                  </a:lnTo>
                  <a:lnTo>
                    <a:pt x="0" y="0"/>
                  </a:lnTo>
                  <a:close/>
                </a:path>
              </a:pathLst>
            </a:custGeom>
            <a:blipFill>
              <a:blip r:embed="rId2"/>
              <a:stretch>
                <a:fillRect/>
              </a:stretch>
            </a:blipFill>
          </p:spPr>
        </p:sp>
      </p:gr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270" y="-159791"/>
            <a:ext cx="18353618" cy="10323909"/>
            <a:chOff x="0" y="0"/>
            <a:chExt cx="24471490" cy="13765212"/>
          </a:xfrm>
        </p:grpSpPr>
        <p:sp>
          <p:nvSpPr>
            <p:cNvPr id="3" name="Freeform 3"/>
            <p:cNvSpPr/>
            <p:nvPr/>
          </p:nvSpPr>
          <p:spPr>
            <a:xfrm>
              <a:off x="0" y="0"/>
              <a:ext cx="24471503" cy="13765276"/>
            </a:xfrm>
            <a:custGeom>
              <a:avLst/>
              <a:gdLst/>
              <a:ahLst/>
              <a:cxnLst/>
              <a:rect l="l" t="t" r="r" b="b"/>
              <a:pathLst>
                <a:path w="24471503" h="13765276">
                  <a:moveTo>
                    <a:pt x="0" y="0"/>
                  </a:moveTo>
                  <a:lnTo>
                    <a:pt x="24471503" y="0"/>
                  </a:lnTo>
                  <a:lnTo>
                    <a:pt x="24471503" y="13765276"/>
                  </a:lnTo>
                  <a:lnTo>
                    <a:pt x="0" y="13765276"/>
                  </a:lnTo>
                  <a:lnTo>
                    <a:pt x="0" y="0"/>
                  </a:lnTo>
                  <a:close/>
                </a:path>
              </a:pathLst>
            </a:custGeom>
            <a:blipFill>
              <a:blip r:embed="rId2"/>
              <a:stretch>
                <a:fillRect/>
              </a:stretch>
            </a:blipFill>
          </p:spPr>
        </p:sp>
      </p:gr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281</Words>
  <Application>Microsoft Office PowerPoint</Application>
  <PresentationFormat>Custom</PresentationFormat>
  <Paragraphs>42</Paragraphs>
  <Slides>41</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41</vt:i4>
      </vt:variant>
    </vt:vector>
  </HeadingPairs>
  <TitlesOfParts>
    <vt:vector size="54" baseType="lpstr">
      <vt:lpstr>Arial</vt:lpstr>
      <vt:lpstr>Inter Bold</vt:lpstr>
      <vt:lpstr>Inter</vt:lpstr>
      <vt:lpstr>Raleway Heavy</vt:lpstr>
      <vt:lpstr>Calibri (MS)</vt:lpstr>
      <vt:lpstr>Roboto Bold</vt:lpstr>
      <vt:lpstr>TT Rounds Condensed Bold</vt:lpstr>
      <vt:lpstr>Arimo</vt:lpstr>
      <vt:lpstr>Avenir Bold</vt:lpstr>
      <vt:lpstr>Calibri</vt:lpstr>
      <vt:lpstr>Avenir</vt:lpstr>
      <vt:lpstr>Telegraf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Leveraging on the skill of others to survive  hyper inflation Henry O</dc:title>
  <dc:creator>USER</dc:creator>
  <cp:lastModifiedBy>Henry Okeke</cp:lastModifiedBy>
  <cp:revision>2</cp:revision>
  <dcterms:created xsi:type="dcterms:W3CDTF">2006-08-16T00:00:00Z</dcterms:created>
  <dcterms:modified xsi:type="dcterms:W3CDTF">2026-07-11T23:14:23Z</dcterms:modified>
  <dc:identifier>DAHPEgGOHpw</dc:identifier>
</cp:coreProperties>
</file>